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73" r:id="rId5"/>
    <p:sldId id="272" r:id="rId6"/>
    <p:sldId id="308" r:id="rId7"/>
    <p:sldId id="309" r:id="rId8"/>
    <p:sldId id="275" r:id="rId9"/>
    <p:sldId id="276" r:id="rId10"/>
    <p:sldId id="270" r:id="rId11"/>
    <p:sldId id="258" r:id="rId12"/>
    <p:sldId id="259" r:id="rId13"/>
    <p:sldId id="260" r:id="rId14"/>
    <p:sldId id="262" r:id="rId15"/>
    <p:sldId id="263" r:id="rId16"/>
    <p:sldId id="264" r:id="rId17"/>
    <p:sldId id="291" r:id="rId18"/>
    <p:sldId id="265" r:id="rId19"/>
    <p:sldId id="267" r:id="rId20"/>
    <p:sldId id="268" r:id="rId21"/>
    <p:sldId id="274" r:id="rId22"/>
    <p:sldId id="277" r:id="rId23"/>
    <p:sldId id="278" r:id="rId24"/>
    <p:sldId id="279" r:id="rId25"/>
    <p:sldId id="284" r:id="rId26"/>
    <p:sldId id="294" r:id="rId27"/>
    <p:sldId id="285" r:id="rId28"/>
    <p:sldId id="286" r:id="rId29"/>
    <p:sldId id="280" r:id="rId30"/>
    <p:sldId id="288" r:id="rId31"/>
    <p:sldId id="295" r:id="rId32"/>
    <p:sldId id="296" r:id="rId33"/>
    <p:sldId id="28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8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36:53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24575,'0'1'0,"0"-1"0,0 1 0,1 0 0,-1 0 0,0-1 0,1 1 0,-1 0 0,1-1 0,-1 1 0,1 0 0,-1-1 0,1 1 0,-1-1 0,1 1 0,0-1 0,-1 1 0,1-1 0,0 1 0,-1-1 0,1 0 0,0 1 0,-1-1 0,1 0 0,0 0 0,0 1 0,0-1 0,-1 0 0,2 0 0,28 4 0,-24-4 0,458 9 0,-289-11 0,653 25 0,-85 0 0,78-24-1365,-799 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8:07:54.4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71 24575,'4'0'0,"7"0"0,5 0 0,22-4 0,13-2 0,7 1 0,-2 0 0,-1 2 0,-2-3 0,-10-6 0,-8 1 0,-4 0 0,-9 4-8191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8:07:5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55 24575,'9'0'0,"16"0"0,17 0 0,15 0 0,10 0 0,3 0 0,-1 0 0,-9 0 0,-5 0 0,-7-5 0,-4-1 0,-5-4 0,-4-5 0,-8-4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8:07:56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24575,'24'2'0,"-1"0"0,1 1 0,-1 1 0,0 2 0,-1 0 0,1 1 0,41 21 0,0 5 0,75 52 0,-85-58 0,-43-23 0,0 1 0,-1 0 0,17 11 0,-26-15 0,1 0 0,-1 0 0,0 1 0,0-1 0,1 0 0,-1 1 0,0-1 0,0 1 0,0 0 0,-1-1 0,1 1 0,0 0 0,0-1 0,-1 1 0,1 0 0,-1 0 0,0 0 0,0-1 0,1 1 0,-1 2 0,-1 1 0,1 0 0,-1 0 0,0 1 0,0-1 0,-1-1 0,1 1 0,-4 6 0,-3 5 0,0 0 0,-2-1 0,-11 16 0,-32 33 0,36-44 0,0 0 0,1 1 0,1 1 0,-15 30 0,16-27-17,0 0 1,-2-1-1,-1-1 0,-23 24 0,3-2-1264,20-23-5545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36:54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24575,'1514'0'0,"-1454"5"-1365,-40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36:57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36:58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24575,'1523'0'-1365,"-1479"0"-5461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8:03:18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24575,'8'0'0,"13"0"0,28 0 0,38-5 0,33-5 0,38-1 0,34 0 0,8 4 0,-8 1 0,-24 3 0,-28 2 0,-32-8 0,-35-3-8191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47:14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24575,'194'-12'0,"-32"1"0,243 9 0,23 0 0,-178-24-1365,-225 26-5461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47:15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24575,'982'30'0,"-420"34"0,-454-47-455,0-6 0,143-2 0,-221-9-6371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2:48:48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0 329 24575,'3'57'0,"18"97"0,-9-78 0,-9-53 0,-1-7 0,0 0 0,1-1 0,1 1 0,7 18 0,-11-33 0,0-1 0,0 0 0,0 1 0,1-1 0,-1 0 0,0 1 0,0-1 0,0 0 0,0 1 0,1-1 0,-1 0 0,0 0 0,0 1 0,0-1 0,1 0 0,-1 0 0,0 1 0,0-1 0,1 0 0,-1 0 0,0 0 0,1 1 0,-1-1 0,0 0 0,1 0 0,-1 0 0,0 0 0,1 0 0,-1 0 0,0 0 0,1 0 0,-1 0 0,0 0 0,1 0 0,-1 0 0,0 0 0,1 0 0,-1 0 0,0 0 0,1 0 0,0-1 0,13-14 0,12-31 0,-24 42 0,114-246 49,65-127-1463,-153 327-5412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8:06:54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2 385 24575,'-1'74'0,"2"80"0,-1-150 0,1 0 0,-1-1 0,1 1 0,-1 0 0,1-1 0,0 1 0,0-1 0,1 1 0,-1-1 0,1 0 0,0 1 0,0-1 0,0 0 0,0 0 0,0 0 0,1 0 0,-1-1 0,5 4 0,-5-5 0,0 0 0,0 0 0,1 0 0,-1 0 0,0-1 0,1 1 0,-1-1 0,0 1 0,1-1 0,-1 0 0,1 0 0,-1 0 0,0 0 0,1-1 0,-1 1 0,1-1 0,-1 1 0,0-1 0,0 0 0,1 0 0,-1 0 0,0 0 0,0 0 0,0-1 0,0 1 0,0-1 0,0 1 0,-1-1 0,3-2 0,7-6 0,-1-1 0,0 0 0,0-1 0,-1 0 0,12-23 0,34-75 0,-31 57 0,39-69-682,93-136-1,-134 226-6143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9E7C-869A-6197-AB77-030742517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4124C-4D46-71F8-1C4D-A1F879652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BCF5F-1551-0877-E580-DFC46629D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F7031-2BB0-A819-13BE-30C2F0FE3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BF8CE-E4C2-3877-9A00-FE9D0F74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5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6488E-D355-8BB6-0FA7-045BC776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1C4EB-DF7A-C3C0-15CC-7532B845CD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76155-6FB7-C40E-096E-4130D643D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EC78C-5B15-BC7B-BC1F-5B46EB850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B76D5-E325-9AFD-A70E-1F5BA635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49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95B6E6-81D2-A94A-7242-BB167A180C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13BB8-8CF0-6914-5DCE-E3493ECE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EADCF-3565-0AF5-A646-01CFBB4E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9D488-6A40-6296-3E81-808FB89B4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AD348-26DA-983F-A827-66D8DF49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39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15250-A3C9-AB10-1896-29FF51CE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31BA4-3393-F827-960B-0B8679459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DBFE6-A5EE-037A-BF1E-66890E5D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AAF62-6535-9A4A-EB33-DAD508C7A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39D52-17AD-BE8F-BB28-9937F7238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18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7B9B-5DF3-09BC-4B84-A74D8AD2E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E8B93-AA04-B31A-36E1-0FAEAE7B0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63429-5627-4FEE-EAFD-F5484C0F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A541-A8E8-0D6C-D2A7-8785264A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997C3-A3AC-00E5-4A52-A328E9B1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1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807A-115A-4B90-C8B7-5E6311416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FDFBC-43B8-E187-CAFC-73E638730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85922-AEAD-6DD0-5A3C-22089FA5C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DF3B1-578C-0F0E-33AC-675645804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3E95A-E961-C635-1953-791784013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50B72-05D4-DCAA-4E02-6FED652B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4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BE889-29D3-CEDC-B823-76F388CC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9F64C-A28E-1206-5E37-04811C50F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33F91-8706-93C4-B63C-18F666A1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A25505-31AC-C5FB-F930-2ED531571B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A71DAE-CBF3-0294-3769-50C5644F1A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6B0551-EA98-EDDB-818F-F8C6E6ADD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3C8839-59F6-3C2E-8573-6F26C681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A5772-4F01-5C69-6637-B5110832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6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CADB4-6D3E-3500-FBA7-C47B8D39D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35CE8A-BF96-0CCA-9328-A62B33CB2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17338-AC84-B388-3FEA-451B03C6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4CE1E-4301-8122-7254-5E4CF63C9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1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FB9121-2E07-63AC-0DFC-DDBD7D32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F0C612-64AC-40AF-0D77-CE16ABE52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4BD4F-FFDD-0166-1524-875AB8FA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E1DA-CAC8-46F0-C104-AC30CCF34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A5EDA-8068-5DC6-EEDD-BAEF915A6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9E900-9EB7-95A4-8225-E69D09546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8CFA0-AC44-97E8-006C-8F2C71FC6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F67C8-5A56-C8BA-F269-397D69E85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7E0B8-3D75-58D7-F540-DF3D953E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8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EAC3A-A50F-6D6A-4025-AEE01548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6802BF-AFDA-0680-C4C0-433EEBAC19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4063E-0DCD-F13D-BB6B-A7D0CCC54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169A5-6EED-4F83-B4E7-A4E42532A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5C001-16AD-20A0-8D9C-9E358C18D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B5351-757B-0B10-1E53-8CD68F4C1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3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6C2EE-D35E-C707-4A42-31EFAAAF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44A60-7355-76B0-06EA-F47D39878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4AD8-226A-6659-D778-B8A2598D4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0DF0E-BCE9-43C5-B13A-A365A816F4BF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4A048-50C1-26F9-7D8B-65C1A607E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05E0E-3BC0-1251-78EF-B678913336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F69BC-A1FF-4A62-8E26-FE6AF55B2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7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customXml" Target="../ink/ink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customXml" Target="../ink/ink7.xml"/><Relationship Id="rId4" Type="http://schemas.openxmlformats.org/officeDocument/2006/relationships/image" Target="../media/image4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customXml" Target="../ink/ink8.xml"/><Relationship Id="rId7" Type="http://schemas.openxmlformats.org/officeDocument/2006/relationships/customXml" Target="../ink/ink9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8.png"/><Relationship Id="rId9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11.xml"/><Relationship Id="rId4" Type="http://schemas.openxmlformats.org/officeDocument/2006/relationships/image" Target="../media/image51.png"/><Relationship Id="rId9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7.wdp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7.wdp"/><Relationship Id="rId7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.png"/><Relationship Id="rId5" Type="http://schemas.openxmlformats.org/officeDocument/2006/relationships/customXml" Target="../ink/ink2.xml"/><Relationship Id="rId10" Type="http://schemas.openxmlformats.org/officeDocument/2006/relationships/image" Target="../media/image22.png"/><Relationship Id="rId4" Type="http://schemas.openxmlformats.org/officeDocument/2006/relationships/image" Target="../media/image190.png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42E18-75A9-56E9-708B-501D84F71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6073" y="1184148"/>
            <a:ext cx="5746837" cy="3566160"/>
          </a:xfrm>
        </p:spPr>
        <p:txBody>
          <a:bodyPr anchor="b">
            <a:normAutofit/>
          </a:bodyPr>
          <a:lstStyle/>
          <a:p>
            <a:br>
              <a:rPr lang="en-US" sz="4200" b="1" dirty="0"/>
            </a:br>
            <a:r>
              <a:rPr lang="en-US" sz="4200" b="1" dirty="0" err="1"/>
              <a:t>Trạm</a:t>
            </a:r>
            <a:r>
              <a:rPr lang="en-US" sz="4200" b="1" dirty="0"/>
              <a:t> </a:t>
            </a:r>
            <a:r>
              <a:rPr lang="en-US" sz="4200" b="1" dirty="0" err="1"/>
              <a:t>Giám</a:t>
            </a:r>
            <a:r>
              <a:rPr lang="en-US" sz="4200" b="1" dirty="0"/>
              <a:t> </a:t>
            </a:r>
            <a:r>
              <a:rPr lang="en-US" sz="4200" b="1" dirty="0" err="1"/>
              <a:t>Sát</a:t>
            </a:r>
            <a:r>
              <a:rPr lang="en-US" sz="4200" b="1" dirty="0"/>
              <a:t> </a:t>
            </a:r>
            <a:r>
              <a:rPr lang="en-US" sz="4200" b="1" dirty="0" err="1"/>
              <a:t>Ngập</a:t>
            </a:r>
            <a:r>
              <a:rPr lang="en-US" sz="4200" b="1" dirty="0"/>
              <a:t> </a:t>
            </a:r>
            <a:r>
              <a:rPr lang="en-US" sz="4200" b="1" dirty="0" err="1"/>
              <a:t>Lụt</a:t>
            </a:r>
            <a:br>
              <a:rPr lang="en-US" sz="4200" b="1" dirty="0"/>
            </a:br>
            <a:r>
              <a:rPr lang="en-US" sz="4200" b="1" dirty="0"/>
              <a:t>Flood Detection System</a:t>
            </a:r>
            <a:br>
              <a:rPr lang="en-US" sz="4200" b="1" dirty="0"/>
            </a:br>
            <a:endParaRPr lang="en-US" sz="4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CFEFE-28E1-BE4D-0FFB-9AAEDD6FC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BANLINHKIEN.COM</a:t>
            </a:r>
          </a:p>
        </p:txBody>
      </p:sp>
      <p:sp>
        <p:nvSpPr>
          <p:cNvPr id="5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flooded village with houses and trees&#10;&#10;Description automatically generated">
            <a:extLst>
              <a:ext uri="{FF2B5EF4-FFF2-40B4-BE49-F238E27FC236}">
                <a16:creationId xmlns:a16="http://schemas.microsoft.com/office/drawing/2014/main" id="{200399B7-35EF-A0B5-623A-481CF437A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7" r="1414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9210B5C2-DB48-4499-4E00-8668B90F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48" y="828573"/>
            <a:ext cx="4369482" cy="95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24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2.1 </a:t>
            </a:r>
            <a:r>
              <a:rPr lang="en-US" sz="1800" b="1" dirty="0" err="1"/>
              <a:t>Datastream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lập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trị</a:t>
            </a:r>
            <a:r>
              <a:rPr lang="en-US" sz="1800" dirty="0"/>
              <a:t> </a:t>
            </a:r>
            <a:r>
              <a:rPr lang="en-US" sz="1800" dirty="0" err="1"/>
              <a:t>datastream</a:t>
            </a:r>
            <a:r>
              <a:rPr lang="en-US" sz="1800" dirty="0"/>
              <a:t> </a:t>
            </a:r>
            <a:r>
              <a:rPr lang="en-US" sz="1800" dirty="0" err="1"/>
              <a:t>như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:</a:t>
            </a:r>
          </a:p>
          <a:p>
            <a:pPr>
              <a:buFontTx/>
              <a:buChar char="-"/>
            </a:pPr>
            <a:r>
              <a:rPr lang="en-US" sz="1800" dirty="0" err="1">
                <a:solidFill>
                  <a:schemeClr val="accent1"/>
                </a:solidFill>
              </a:rPr>
              <a:t>waterValue</a:t>
            </a:r>
            <a:r>
              <a:rPr lang="en-US" sz="1800" dirty="0"/>
              <a:t> (V0) : </a:t>
            </a:r>
            <a:r>
              <a:rPr lang="en-US" sz="1800" dirty="0" err="1"/>
              <a:t>biến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dõi</a:t>
            </a:r>
            <a:r>
              <a:rPr lang="en-US" sz="1800" dirty="0"/>
              <a:t> </a:t>
            </a:r>
            <a:r>
              <a:rPr lang="en-US" sz="1800" dirty="0" err="1"/>
              <a:t>mức</a:t>
            </a:r>
            <a:r>
              <a:rPr lang="en-US" sz="1800" dirty="0"/>
              <a:t> </a:t>
            </a:r>
            <a:r>
              <a:rPr lang="en-US" sz="1800" dirty="0" err="1"/>
              <a:t>nước</a:t>
            </a:r>
            <a:r>
              <a:rPr lang="en-US" sz="1800" dirty="0"/>
              <a:t> (cm), </a:t>
            </a:r>
            <a:r>
              <a:rPr lang="en-US" sz="1800" dirty="0" err="1"/>
              <a:t>Mức</a:t>
            </a:r>
            <a:r>
              <a:rPr lang="en-US" sz="1800" dirty="0"/>
              <a:t> </a:t>
            </a:r>
            <a:r>
              <a:rPr lang="en-US" sz="1800" dirty="0" err="1"/>
              <a:t>nước</a:t>
            </a:r>
            <a:r>
              <a:rPr lang="en-US" sz="1800" dirty="0"/>
              <a:t> = </a:t>
            </a:r>
            <a:r>
              <a:rPr lang="en-US" sz="1800" dirty="0" err="1"/>
              <a:t>Chiều</a:t>
            </a:r>
            <a:r>
              <a:rPr lang="en-US" sz="1800" dirty="0"/>
              <a:t> </a:t>
            </a:r>
            <a:r>
              <a:rPr lang="en-US" sz="1800" dirty="0" err="1"/>
              <a:t>cao</a:t>
            </a:r>
            <a:r>
              <a:rPr lang="en-US" sz="1800" dirty="0"/>
              <a:t> </a:t>
            </a:r>
            <a:r>
              <a:rPr lang="en-US" sz="1800" dirty="0" err="1"/>
              <a:t>lắp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biến</a:t>
            </a:r>
            <a:r>
              <a:rPr lang="en-US" sz="1800" dirty="0"/>
              <a:t> – </a:t>
            </a:r>
            <a:r>
              <a:rPr lang="en-US" sz="1800" dirty="0" err="1"/>
              <a:t>khoảng</a:t>
            </a:r>
            <a:r>
              <a:rPr lang="en-US" sz="1800" dirty="0"/>
              <a:t> </a:t>
            </a:r>
            <a:r>
              <a:rPr lang="en-US" sz="1800" dirty="0" err="1"/>
              <a:t>cách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biến</a:t>
            </a:r>
            <a:r>
              <a:rPr lang="en-US" sz="1800" dirty="0"/>
              <a:t> </a:t>
            </a:r>
            <a:r>
              <a:rPr lang="en-US" sz="1800" dirty="0" err="1"/>
              <a:t>đo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>
                <a:solidFill>
                  <a:schemeClr val="accent1"/>
                </a:solidFill>
              </a:rPr>
              <a:t>Threshold</a:t>
            </a:r>
            <a:r>
              <a:rPr lang="en-US" sz="1800" dirty="0"/>
              <a:t> (V1) : </a:t>
            </a:r>
            <a:r>
              <a:rPr lang="en-US" sz="1800" dirty="0" err="1"/>
              <a:t>biến</a:t>
            </a:r>
            <a:r>
              <a:rPr lang="en-US" sz="1800" dirty="0"/>
              <a:t> </a:t>
            </a:r>
            <a:r>
              <a:rPr lang="en-US" sz="1800" dirty="0" err="1"/>
              <a:t>ngưỡng</a:t>
            </a:r>
            <a:r>
              <a:rPr lang="en-US" sz="1800" dirty="0"/>
              <a:t> </a:t>
            </a:r>
            <a:r>
              <a:rPr lang="en-US" sz="1800" dirty="0" err="1"/>
              <a:t>cảnh</a:t>
            </a:r>
            <a:r>
              <a:rPr lang="en-US" sz="1800" dirty="0"/>
              <a:t> </a:t>
            </a:r>
            <a:r>
              <a:rPr lang="en-US" sz="1800" dirty="0" err="1"/>
              <a:t>báo</a:t>
            </a:r>
            <a:r>
              <a:rPr lang="en-US" sz="1800" dirty="0"/>
              <a:t> (cm), </a:t>
            </a:r>
            <a:r>
              <a:rPr lang="en-US" sz="1800" dirty="0" err="1"/>
              <a:t>nếu</a:t>
            </a:r>
            <a:r>
              <a:rPr lang="en-US" sz="1800" dirty="0"/>
              <a:t> </a:t>
            </a:r>
            <a:r>
              <a:rPr lang="en-US" sz="1800" dirty="0" err="1"/>
              <a:t>waterValue</a:t>
            </a:r>
            <a:r>
              <a:rPr lang="en-US" sz="1800" dirty="0"/>
              <a:t> &gt; Threshold </a:t>
            </a:r>
            <a:r>
              <a:rPr lang="en-US" sz="1800" dirty="0" err="1"/>
              <a:t>thì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cảnh</a:t>
            </a:r>
            <a:r>
              <a:rPr lang="en-US" sz="1800" dirty="0"/>
              <a:t> </a:t>
            </a:r>
            <a:r>
              <a:rPr lang="en-US" sz="1800" dirty="0" err="1"/>
              <a:t>báo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>
                <a:solidFill>
                  <a:schemeClr val="accent1"/>
                </a:solidFill>
              </a:rPr>
              <a:t>Auto Warning </a:t>
            </a:r>
            <a:r>
              <a:rPr lang="en-US" sz="1800" dirty="0"/>
              <a:t>(V2) : </a:t>
            </a:r>
            <a:r>
              <a:rPr lang="en-US" sz="1800" dirty="0" err="1"/>
              <a:t>Biến</a:t>
            </a:r>
            <a:r>
              <a:rPr lang="en-US" sz="1800" dirty="0"/>
              <a:t> dung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bật</a:t>
            </a:r>
            <a:r>
              <a:rPr lang="en-US" sz="1800" dirty="0"/>
              <a:t> </a:t>
            </a:r>
            <a:r>
              <a:rPr lang="en-US" sz="1800" dirty="0" err="1"/>
              <a:t>tắt</a:t>
            </a:r>
            <a:r>
              <a:rPr lang="en-US" sz="1800" dirty="0"/>
              <a:t> </a:t>
            </a:r>
            <a:r>
              <a:rPr lang="en-US" sz="1800" dirty="0" err="1"/>
              <a:t>chế</a:t>
            </a:r>
            <a:r>
              <a:rPr lang="en-US" sz="1800" dirty="0"/>
              <a:t> </a:t>
            </a:r>
            <a:r>
              <a:rPr lang="en-US" sz="1800" dirty="0" err="1"/>
              <a:t>độ</a:t>
            </a:r>
            <a:r>
              <a:rPr lang="en-US" sz="1800" dirty="0"/>
              <a:t> </a:t>
            </a:r>
            <a:r>
              <a:rPr lang="en-US" sz="1800" dirty="0" err="1"/>
              <a:t>cảnh</a:t>
            </a:r>
            <a:r>
              <a:rPr lang="en-US" sz="1800" dirty="0"/>
              <a:t> </a:t>
            </a:r>
            <a:r>
              <a:rPr lang="en-US" sz="1800" dirty="0" err="1"/>
              <a:t>báo</a:t>
            </a:r>
            <a:r>
              <a:rPr lang="en-US" sz="1800" dirty="0"/>
              <a:t> </a:t>
            </a:r>
            <a:r>
              <a:rPr lang="en-US" sz="1800" dirty="0" err="1"/>
              <a:t>waterValue</a:t>
            </a:r>
            <a:r>
              <a:rPr lang="en-US" sz="1800" dirty="0"/>
              <a:t> &gt; Threshold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3FBDF-0614-D1E7-C8A8-9FC3A1985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291251"/>
            <a:ext cx="10267950" cy="2986471"/>
          </a:xfrm>
          <a:prstGeom prst="rect">
            <a:avLst/>
          </a:prstGeom>
        </p:spPr>
      </p:pic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D6A73B7C-61E7-9B03-3019-6A1C23E10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494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2.1 </a:t>
            </a:r>
            <a:r>
              <a:rPr lang="en-US" sz="1800" b="1" dirty="0" err="1"/>
              <a:t>Datastream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lập</a:t>
            </a:r>
            <a:r>
              <a:rPr lang="en-US" sz="1800" dirty="0"/>
              <a:t> </a:t>
            </a:r>
            <a:r>
              <a:rPr lang="en-US" sz="1800" dirty="0" err="1"/>
              <a:t>biến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accent1"/>
                </a:solidFill>
              </a:rPr>
              <a:t>waterValue</a:t>
            </a:r>
            <a:endParaRPr lang="en-US" sz="18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05F660-E6D5-9B1A-38A2-3AA8CB157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661" y="1533343"/>
            <a:ext cx="6038850" cy="4619625"/>
          </a:xfrm>
          <a:prstGeom prst="rect">
            <a:avLst/>
          </a:prstGeom>
        </p:spPr>
      </p:pic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F8870807-BF77-E1C2-9BB0-D62A5EFD2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644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2.1 </a:t>
            </a:r>
            <a:r>
              <a:rPr lang="en-US" sz="1800" b="1" dirty="0" err="1"/>
              <a:t>Datastream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lập</a:t>
            </a:r>
            <a:r>
              <a:rPr lang="en-US" sz="1800" dirty="0"/>
              <a:t> </a:t>
            </a:r>
            <a:r>
              <a:rPr lang="en-US" sz="1800" dirty="0" err="1"/>
              <a:t>biến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/>
                </a:solidFill>
              </a:rPr>
              <a:t>Threshold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75104-B19B-DCAD-D58D-BD06ABB8B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024" y="1585913"/>
            <a:ext cx="6048375" cy="4591050"/>
          </a:xfrm>
          <a:prstGeom prst="rect">
            <a:avLst/>
          </a:prstGeom>
        </p:spPr>
      </p:pic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839D8C6A-DC42-D98A-F888-B106669D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45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2.1 </a:t>
            </a:r>
            <a:r>
              <a:rPr lang="en-US" sz="1800" b="1" dirty="0" err="1"/>
              <a:t>Datastream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lập</a:t>
            </a:r>
            <a:r>
              <a:rPr lang="en-US" sz="1800" dirty="0"/>
              <a:t> </a:t>
            </a:r>
            <a:r>
              <a:rPr lang="en-US" sz="1800" dirty="0" err="1"/>
              <a:t>biến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accent1"/>
                </a:solidFill>
              </a:rPr>
              <a:t>AutoWarning</a:t>
            </a:r>
            <a:endParaRPr lang="en-US" sz="18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548D61-BFBC-AC93-891D-AF7C082D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1700212"/>
            <a:ext cx="6048375" cy="4638675"/>
          </a:xfrm>
          <a:prstGeom prst="rect">
            <a:avLst/>
          </a:prstGeom>
        </p:spPr>
      </p:pic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ECFE5210-4660-1565-EAAC-E795BAA9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785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2.2 </a:t>
            </a: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lập</a:t>
            </a:r>
            <a:r>
              <a:rPr lang="en-US" sz="1800" b="1" dirty="0"/>
              <a:t> Web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D8324A-6385-BBD8-3F75-3ADF72B1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53" y="1265146"/>
            <a:ext cx="10379694" cy="5227729"/>
          </a:xfrm>
          <a:prstGeom prst="rect">
            <a:avLst/>
          </a:prstGeom>
        </p:spPr>
      </p:pic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5D4ED653-9A8D-B74C-D0B5-28947778C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890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2.2 </a:t>
            </a: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lập</a:t>
            </a:r>
            <a:r>
              <a:rPr lang="en-US" sz="1800" b="1" dirty="0"/>
              <a:t> Web Dashboard</a:t>
            </a:r>
          </a:p>
          <a:p>
            <a:pPr marL="0" indent="0">
              <a:buNone/>
            </a:pPr>
            <a:r>
              <a:rPr lang="en-US" sz="1800" dirty="0"/>
              <a:t>    Switch </a:t>
            </a:r>
            <a:r>
              <a:rPr lang="en-US" sz="1800" dirty="0" err="1">
                <a:solidFill>
                  <a:schemeClr val="accent1"/>
                </a:solidFill>
              </a:rPr>
              <a:t>Tự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động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cảnh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báo</a:t>
            </a:r>
            <a:endParaRPr lang="en-US" sz="18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D4E54-C127-5C09-0380-EEA3B757C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451" y="1385545"/>
            <a:ext cx="5267952" cy="4963707"/>
          </a:xfrm>
          <a:prstGeom prst="rect">
            <a:avLst/>
          </a:prstGeom>
        </p:spPr>
      </p:pic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65CCD5FC-AA1C-3558-1D61-C76D41012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748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2.2 </a:t>
            </a: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lập</a:t>
            </a:r>
            <a:r>
              <a:rPr lang="en-US" sz="1800" b="1" dirty="0"/>
              <a:t> Web Dashboard</a:t>
            </a:r>
          </a:p>
          <a:p>
            <a:pPr marL="0" indent="0">
              <a:buNone/>
            </a:pPr>
            <a:r>
              <a:rPr lang="en-US" sz="1800" dirty="0"/>
              <a:t>    Slider </a:t>
            </a:r>
            <a:r>
              <a:rPr lang="en-US" sz="1800" dirty="0" err="1">
                <a:solidFill>
                  <a:schemeClr val="accent1"/>
                </a:solidFill>
              </a:rPr>
              <a:t>Ngưỡng</a:t>
            </a:r>
            <a:endParaRPr lang="en-US" sz="18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DBF72-08CB-0CC1-CD7F-BCCC26F09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472" y="1619249"/>
            <a:ext cx="5188945" cy="4873625"/>
          </a:xfrm>
          <a:prstGeom prst="rect">
            <a:avLst/>
          </a:prstGeom>
        </p:spPr>
      </p:pic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F87D33DF-88AE-44EF-3787-C059A5C58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121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2.2 </a:t>
            </a: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lập</a:t>
            </a:r>
            <a:r>
              <a:rPr lang="en-US" sz="1800" b="1" dirty="0"/>
              <a:t> Web Dashboard</a:t>
            </a:r>
          </a:p>
          <a:p>
            <a:pPr marL="0" indent="0">
              <a:buNone/>
            </a:pPr>
            <a:r>
              <a:rPr lang="en-US" sz="1800" dirty="0"/>
              <a:t>    Gauge </a:t>
            </a:r>
            <a:r>
              <a:rPr lang="en-US" sz="1800" dirty="0" err="1">
                <a:solidFill>
                  <a:schemeClr val="accent1"/>
                </a:solidFill>
              </a:rPr>
              <a:t>Mức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nước</a:t>
            </a:r>
            <a:endParaRPr lang="en-US" sz="18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1EA00-46AC-2255-8792-A672BCAB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073" y="1446000"/>
            <a:ext cx="5126977" cy="4815755"/>
          </a:xfrm>
          <a:prstGeom prst="rect">
            <a:avLst/>
          </a:prstGeom>
        </p:spPr>
      </p:pic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928AF3E5-D573-964A-3F9F-0E9787E82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901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2.2 </a:t>
            </a: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lập</a:t>
            </a:r>
            <a:r>
              <a:rPr lang="en-US" sz="1800" b="1" dirty="0"/>
              <a:t> Web Dashboard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Biểu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accent1"/>
                </a:solidFill>
              </a:rPr>
              <a:t>Mức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nước</a:t>
            </a:r>
            <a:endParaRPr lang="en-US" sz="18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3272B-CF50-CB21-5E20-8557177B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14" y="1417405"/>
            <a:ext cx="5241821" cy="4935770"/>
          </a:xfrm>
          <a:prstGeom prst="rect">
            <a:avLst/>
          </a:prstGeom>
        </p:spPr>
      </p:pic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759416B0-FAB6-CF34-2C51-33046F6CB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188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2.3 </a:t>
            </a: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lập</a:t>
            </a:r>
            <a:r>
              <a:rPr lang="en-US" sz="1800" b="1" dirty="0"/>
              <a:t> Events &amp; Notifications</a:t>
            </a:r>
          </a:p>
          <a:p>
            <a:pPr marL="457200" lvl="1" indent="0">
              <a:buNone/>
            </a:pPr>
            <a:r>
              <a:rPr lang="en-US" sz="1800" dirty="0" err="1">
                <a:solidFill>
                  <a:schemeClr val="accent1"/>
                </a:solidFill>
              </a:rPr>
              <a:t>auto_warning</a:t>
            </a:r>
            <a:r>
              <a:rPr lang="en-US" sz="1800" dirty="0"/>
              <a:t>: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cảnh</a:t>
            </a:r>
            <a:r>
              <a:rPr lang="en-US" sz="1800" dirty="0"/>
              <a:t> </a:t>
            </a:r>
            <a:r>
              <a:rPr lang="en-US" sz="1800" dirty="0" err="1"/>
              <a:t>báo</a:t>
            </a:r>
            <a:r>
              <a:rPr lang="en-US" sz="1800" dirty="0"/>
              <a:t> </a:t>
            </a:r>
            <a:r>
              <a:rPr lang="en-US" sz="1800" dirty="0" err="1"/>
              <a:t>khi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waterValue</a:t>
            </a:r>
            <a:r>
              <a:rPr lang="en-US" sz="1800" dirty="0"/>
              <a:t> &gt; Threshold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CECB65-9346-5E08-65BC-09F8B6952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0950"/>
            <a:ext cx="10391775" cy="2338149"/>
          </a:xfrm>
          <a:prstGeom prst="rect">
            <a:avLst/>
          </a:prstGeom>
        </p:spPr>
      </p:pic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8D79ACCC-7DC4-EA83-5B67-0E64F6370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137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 err="1"/>
              <a:t>Mục</a:t>
            </a:r>
            <a:r>
              <a:rPr lang="en-US" sz="4000" dirty="0"/>
              <a:t> </a:t>
            </a:r>
            <a:r>
              <a:rPr lang="en-US" sz="4000" dirty="0" err="1"/>
              <a:t>lục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547" y="2285999"/>
            <a:ext cx="4646905" cy="3613149"/>
          </a:xfrm>
        </p:spPr>
        <p:txBody>
          <a:bodyPr anchor="ctr">
            <a:noAutofit/>
          </a:bodyPr>
          <a:lstStyle/>
          <a:p>
            <a:pPr marL="342900" indent="-342900">
              <a:buAutoNum type="arabicPeriod"/>
            </a:pP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cứng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1.1 </a:t>
            </a:r>
            <a:r>
              <a:rPr lang="en-US" sz="1800" dirty="0" err="1"/>
              <a:t>Sơ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nguyên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1.2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linh</a:t>
            </a:r>
            <a:r>
              <a:rPr lang="en-US" sz="1800" dirty="0"/>
              <a:t> </a:t>
            </a:r>
            <a:r>
              <a:rPr lang="en-US" sz="1800" dirty="0" err="1"/>
              <a:t>kiện</a:t>
            </a:r>
            <a:r>
              <a:rPr lang="en-US" sz="1800" dirty="0"/>
              <a:t> </a:t>
            </a:r>
            <a:r>
              <a:rPr lang="en-US" sz="1800" dirty="0" err="1"/>
              <a:t>cần</a:t>
            </a:r>
            <a:r>
              <a:rPr lang="en-US" sz="1800" dirty="0"/>
              <a:t> </a:t>
            </a:r>
            <a:r>
              <a:rPr lang="en-US" sz="1800" dirty="0" err="1"/>
              <a:t>thiết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2.     </a:t>
            </a:r>
            <a:r>
              <a:rPr lang="en-US" sz="1800" dirty="0" err="1"/>
              <a:t>Hướng</a:t>
            </a:r>
            <a:r>
              <a:rPr lang="en-US" sz="1800" dirty="0"/>
              <a:t> </a:t>
            </a:r>
            <a:r>
              <a:rPr lang="en-US" sz="1800" dirty="0" err="1"/>
              <a:t>dẫn</a:t>
            </a:r>
            <a:r>
              <a:rPr lang="en-US" sz="1800" dirty="0"/>
              <a:t> </a:t>
            </a:r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đặt</a:t>
            </a:r>
            <a:r>
              <a:rPr lang="en-US" sz="1800" dirty="0"/>
              <a:t> BLYNK </a:t>
            </a:r>
            <a:r>
              <a:rPr lang="en-US" sz="1800" dirty="0" err="1"/>
              <a:t>trên</a:t>
            </a:r>
            <a:r>
              <a:rPr lang="en-US" sz="1800" dirty="0"/>
              <a:t> Web</a:t>
            </a:r>
          </a:p>
          <a:p>
            <a:pPr marL="0" indent="0">
              <a:buNone/>
            </a:pPr>
            <a:r>
              <a:rPr lang="en-US" sz="1800" dirty="0"/>
              <a:t>      2.1 </a:t>
            </a:r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đặt</a:t>
            </a:r>
            <a:r>
              <a:rPr lang="en-US" sz="1800" dirty="0"/>
              <a:t> </a:t>
            </a:r>
            <a:r>
              <a:rPr lang="en-US" sz="1800" dirty="0" err="1"/>
              <a:t>Datastream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2.2 </a:t>
            </a:r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đặt</a:t>
            </a:r>
            <a:r>
              <a:rPr lang="en-US" sz="1800" dirty="0"/>
              <a:t> Web Dashboard</a:t>
            </a:r>
          </a:p>
          <a:p>
            <a:pPr marL="0" indent="0">
              <a:buNone/>
            </a:pPr>
            <a:r>
              <a:rPr lang="en-US" sz="1800" dirty="0"/>
              <a:t>      2.3 </a:t>
            </a:r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đặt</a:t>
            </a:r>
            <a:r>
              <a:rPr lang="en-US" sz="1800" dirty="0"/>
              <a:t> Events &amp; Notifications</a:t>
            </a:r>
          </a:p>
          <a:p>
            <a:pPr marL="0" indent="0">
              <a:buNone/>
            </a:pPr>
            <a:r>
              <a:rPr lang="en-US" sz="1800" dirty="0"/>
              <a:t>      2.4 </a:t>
            </a:r>
            <a:r>
              <a:rPr lang="en-US" sz="1800" dirty="0" err="1"/>
              <a:t>Tạo</a:t>
            </a:r>
            <a:r>
              <a:rPr lang="en-US" sz="1800" dirty="0"/>
              <a:t> Device</a:t>
            </a:r>
          </a:p>
          <a:p>
            <a:pPr marL="342900" indent="-342900">
              <a:buAutoNum type="arabicPeriod" startAt="3"/>
            </a:pPr>
            <a:r>
              <a:rPr lang="en-US" sz="1800" dirty="0" err="1"/>
              <a:t>Hướng</a:t>
            </a:r>
            <a:r>
              <a:rPr lang="en-US" sz="1800" dirty="0"/>
              <a:t> </a:t>
            </a:r>
            <a:r>
              <a:rPr lang="en-US" sz="1800" dirty="0" err="1"/>
              <a:t>dẫn</a:t>
            </a:r>
            <a:r>
              <a:rPr lang="en-US" sz="1800" dirty="0"/>
              <a:t> </a:t>
            </a:r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đặt</a:t>
            </a:r>
            <a:r>
              <a:rPr lang="en-US" sz="1800" dirty="0"/>
              <a:t> BLYNK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điện</a:t>
            </a:r>
            <a:r>
              <a:rPr lang="en-US" sz="1800" dirty="0"/>
              <a:t> </a:t>
            </a:r>
            <a:r>
              <a:rPr lang="en-US" sz="1800" dirty="0" err="1"/>
              <a:t>thoại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AutoNum type="arabicPeriod" startAt="3"/>
            </a:pP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chức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 </a:t>
            </a:r>
            <a:r>
              <a:rPr lang="en-US" sz="1800" dirty="0" err="1"/>
              <a:t>cơ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nút</a:t>
            </a:r>
            <a:r>
              <a:rPr lang="en-US" sz="1800" dirty="0"/>
              <a:t> </a:t>
            </a:r>
            <a:r>
              <a:rPr lang="en-US" sz="1800" dirty="0" err="1"/>
              <a:t>nhấn</a:t>
            </a:r>
            <a:r>
              <a:rPr lang="en-US" sz="1800" dirty="0"/>
              <a:t> SET, UP, DOWN</a:t>
            </a:r>
          </a:p>
          <a:p>
            <a:pPr marL="342900" indent="-342900">
              <a:buAutoNum type="arabicPeriod" startAt="3"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3" name="Picture 12" descr="Exclamation mark on a yellow background">
            <a:extLst>
              <a:ext uri="{FF2B5EF4-FFF2-40B4-BE49-F238E27FC236}">
                <a16:creationId xmlns:a16="http://schemas.microsoft.com/office/drawing/2014/main" id="{F5A69379-FC25-4CFC-1A4D-8922BC655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8" r="1017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4843F302-4E86-50EA-81CA-F9DDBF9AD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195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2.3 </a:t>
            </a: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lập</a:t>
            </a:r>
            <a:r>
              <a:rPr lang="en-US" sz="1800" b="1" dirty="0"/>
              <a:t> Events &amp; Notifications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Biến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accent1"/>
                </a:solidFill>
              </a:rPr>
              <a:t>auto_warning</a:t>
            </a:r>
            <a:r>
              <a:rPr lang="en-US" sz="1800" dirty="0"/>
              <a:t>, </a:t>
            </a:r>
            <a:r>
              <a:rPr lang="en-US" sz="1800" dirty="0" err="1"/>
              <a:t>chúng</a:t>
            </a:r>
            <a:r>
              <a:rPr lang="en-US" sz="1800" dirty="0"/>
              <a:t> ta </a:t>
            </a:r>
            <a:r>
              <a:rPr lang="en-US" sz="1800" dirty="0" err="1"/>
              <a:t>để</a:t>
            </a:r>
            <a:r>
              <a:rPr lang="en-US" sz="1800" dirty="0"/>
              <a:t> ý </a:t>
            </a:r>
            <a:r>
              <a:rPr lang="en-US" sz="1800" dirty="0" err="1"/>
              <a:t>phần</a:t>
            </a:r>
            <a:r>
              <a:rPr lang="en-US" sz="1800" dirty="0"/>
              <a:t> Limit, </a:t>
            </a:r>
            <a:r>
              <a:rPr lang="en-US" sz="1800" dirty="0" err="1"/>
              <a:t>đây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đặt</a:t>
            </a:r>
            <a:r>
              <a:rPr lang="en-US" sz="1800" dirty="0"/>
              <a:t> </a:t>
            </a:r>
            <a:r>
              <a:rPr lang="en-US" sz="1800" dirty="0" err="1"/>
              <a:t>tần</a:t>
            </a:r>
            <a:r>
              <a:rPr lang="en-US" sz="1800" dirty="0"/>
              <a:t> </a:t>
            </a:r>
            <a:r>
              <a:rPr lang="en-US" sz="1800" dirty="0" err="1"/>
              <a:t>suất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</a:t>
            </a:r>
            <a:r>
              <a:rPr lang="en-US" sz="1800" dirty="0" err="1"/>
              <a:t>báo</a:t>
            </a:r>
            <a:r>
              <a:rPr lang="en-US" sz="1800" dirty="0"/>
              <a:t>, </a:t>
            </a:r>
            <a:r>
              <a:rPr lang="en-US" sz="1800" dirty="0" err="1"/>
              <a:t>chúng</a:t>
            </a:r>
            <a:r>
              <a:rPr lang="en-US" sz="1800" dirty="0"/>
              <a:t> ta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ý </a:t>
            </a:r>
            <a:r>
              <a:rPr lang="en-US" sz="1800" dirty="0" err="1"/>
              <a:t>muốn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CAEBB-1268-0D1E-9238-DC81B2B2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86" y="1818239"/>
            <a:ext cx="3369346" cy="4674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0924DE-CB7C-D860-AEDD-CC4554991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664" y="1818239"/>
            <a:ext cx="3358734" cy="46746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F41769C-5774-2880-2C05-FF7896BA57ED}"/>
                  </a:ext>
                </a:extLst>
              </p14:cNvPr>
              <p14:cNvContentPartPr/>
              <p14:nvPr/>
            </p14:nvContentPartPr>
            <p14:xfrm>
              <a:off x="3199937" y="4423533"/>
              <a:ext cx="546120" cy="2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F41769C-5774-2880-2C05-FF7896BA57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1297" y="4414533"/>
                <a:ext cx="563760" cy="446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D0A835C1-7E3E-E09E-ECFD-E20AD2F1D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165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2.4. </a:t>
            </a: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lập</a:t>
            </a:r>
            <a:r>
              <a:rPr lang="en-US" sz="1800" b="1" dirty="0"/>
              <a:t> Device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D34DC-A6B5-4F12-5F92-AD902925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65" y="1533343"/>
            <a:ext cx="10254343" cy="45715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63A065F-79A1-5203-C28B-1511E3C8B6B7}"/>
                  </a:ext>
                </a:extLst>
              </p14:cNvPr>
              <p14:cNvContentPartPr/>
              <p14:nvPr/>
            </p14:nvContentPartPr>
            <p14:xfrm>
              <a:off x="979457" y="2490384"/>
              <a:ext cx="527400" cy="19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63A065F-79A1-5203-C28B-1511E3C8B6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1457" y="2472744"/>
                <a:ext cx="5630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CB6223A-1577-18D9-0E5E-D3034F352E17}"/>
                  </a:ext>
                </a:extLst>
              </p14:cNvPr>
              <p14:cNvContentPartPr/>
              <p14:nvPr/>
            </p14:nvContentPartPr>
            <p14:xfrm>
              <a:off x="8789297" y="5737944"/>
              <a:ext cx="735120" cy="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CB6223A-1577-18D9-0E5E-D3034F352E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71297" y="5720304"/>
                <a:ext cx="770760" cy="83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C698D9A9-3EE3-7E63-103B-41774CCD6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5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2.4. </a:t>
            </a: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lập</a:t>
            </a:r>
            <a:r>
              <a:rPr lang="en-US" sz="1800" b="1" dirty="0"/>
              <a:t> Device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ADDFA-F47B-627A-33AD-577F5EC61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2526"/>
            <a:ext cx="4489490" cy="30811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4079749-B287-24E1-0DD8-D34B94236B74}"/>
                  </a:ext>
                </a:extLst>
              </p14:cNvPr>
              <p14:cNvContentPartPr/>
              <p14:nvPr/>
            </p14:nvContentPartPr>
            <p14:xfrm>
              <a:off x="1996457" y="3510984"/>
              <a:ext cx="158760" cy="267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4079749-B287-24E1-0DD8-D34B94236B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8457" y="3492984"/>
                <a:ext cx="194400" cy="3034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4B1E53D-00EB-C5E8-F82C-4332B58C5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257" y="1948884"/>
            <a:ext cx="3781425" cy="3124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B882A0F-0EF1-D1B3-9AF0-191E396351C7}"/>
                  </a:ext>
                </a:extLst>
              </p14:cNvPr>
              <p14:cNvContentPartPr/>
              <p14:nvPr/>
            </p14:nvContentPartPr>
            <p14:xfrm>
              <a:off x="9712337" y="4489053"/>
              <a:ext cx="177480" cy="247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B882A0F-0EF1-D1B3-9AF0-191E396351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94697" y="4471053"/>
                <a:ext cx="213120" cy="282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F6724B11-AA29-AB01-EE86-8C50F4BBE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249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 </a:t>
            </a:r>
            <a:r>
              <a:rPr lang="en-US" sz="2400" b="1" dirty="0" err="1"/>
              <a:t>cài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2.4. </a:t>
            </a: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lập</a:t>
            </a:r>
            <a:r>
              <a:rPr lang="en-US" sz="1800" b="1" dirty="0"/>
              <a:t> Device</a:t>
            </a:r>
          </a:p>
          <a:p>
            <a:r>
              <a:rPr lang="en-US" sz="1800" dirty="0" err="1"/>
              <a:t>Lưu</a:t>
            </a:r>
            <a:r>
              <a:rPr lang="en-US" sz="1800" dirty="0"/>
              <a:t> </a:t>
            </a:r>
            <a:r>
              <a:rPr lang="en-US" sz="1800" dirty="0" err="1"/>
              <a:t>mã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/>
                </a:solidFill>
              </a:rPr>
              <a:t>TOCKEN</a:t>
            </a:r>
            <a:r>
              <a:rPr lang="en-US" sz="1800" dirty="0"/>
              <a:t> </a:t>
            </a:r>
            <a:r>
              <a:rPr lang="en-US" sz="1800" dirty="0" err="1"/>
              <a:t>lại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cấu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điện</a:t>
            </a:r>
            <a:r>
              <a:rPr lang="en-US" sz="1800" dirty="0"/>
              <a:t> </a:t>
            </a:r>
            <a:r>
              <a:rPr lang="en-US" sz="1800" dirty="0" err="1"/>
              <a:t>thoại</a:t>
            </a:r>
            <a:r>
              <a:rPr lang="en-US" sz="1800" dirty="0"/>
              <a:t> ở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bưóc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này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B2250-CF45-6949-E3B5-B9FD9C09D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2066198"/>
            <a:ext cx="11282363" cy="172562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9DF36B-84C2-866D-7B11-397F27A0D909}"/>
              </a:ext>
            </a:extLst>
          </p:cNvPr>
          <p:cNvGrpSpPr/>
          <p:nvPr/>
        </p:nvGrpSpPr>
        <p:grpSpPr>
          <a:xfrm>
            <a:off x="9040277" y="2639928"/>
            <a:ext cx="303840" cy="289080"/>
            <a:chOff x="9078377" y="3106653"/>
            <a:chExt cx="30384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98D05AD-9055-BFA3-9267-357C6AF0E9EF}"/>
                    </a:ext>
                  </a:extLst>
                </p14:cNvPr>
                <p14:cNvContentPartPr/>
                <p14:nvPr/>
              </p14:nvContentPartPr>
              <p14:xfrm>
                <a:off x="9106097" y="3202413"/>
                <a:ext cx="170640" cy="25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98D05AD-9055-BFA3-9267-357C6AF0E9E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88457" y="3184773"/>
                  <a:ext cx="206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794CBD-EED8-F567-7815-2FF84056CA7A}"/>
                    </a:ext>
                  </a:extLst>
                </p14:cNvPr>
                <p14:cNvContentPartPr/>
                <p14:nvPr/>
              </p14:nvContentPartPr>
              <p14:xfrm>
                <a:off x="9078377" y="3255333"/>
                <a:ext cx="232920" cy="19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794CBD-EED8-F567-7815-2FF84056CA7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60377" y="3237333"/>
                  <a:ext cx="2685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D454AF0-ABA4-9937-9A55-A6BF93EE48B0}"/>
                    </a:ext>
                  </a:extLst>
                </p14:cNvPr>
                <p14:cNvContentPartPr/>
                <p14:nvPr/>
              </p14:nvContentPartPr>
              <p14:xfrm>
                <a:off x="9180977" y="3106653"/>
                <a:ext cx="201240" cy="289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D454AF0-ABA4-9937-9A55-A6BF93EE48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62977" y="3088653"/>
                  <a:ext cx="236880" cy="324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C32ED63C-1C5F-16FD-6456-CAB82F57B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445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3. </a:t>
            </a:r>
            <a:r>
              <a:rPr lang="en-US" sz="2400" b="1" dirty="0" err="1"/>
              <a:t>Thiết</a:t>
            </a:r>
            <a:r>
              <a:rPr lang="en-US" sz="2400" b="1" dirty="0"/>
              <a:t> </a:t>
            </a:r>
            <a:r>
              <a:rPr lang="en-US" sz="2400" b="1" dirty="0" err="1"/>
              <a:t>lập</a:t>
            </a:r>
            <a:r>
              <a:rPr lang="en-US" sz="2400" b="1" dirty="0"/>
              <a:t> BLYNK </a:t>
            </a:r>
            <a:r>
              <a:rPr lang="en-US" sz="2400" b="1" dirty="0" err="1"/>
              <a:t>trên</a:t>
            </a:r>
            <a:r>
              <a:rPr lang="en-US" sz="2400" b="1" dirty="0"/>
              <a:t> </a:t>
            </a:r>
            <a:r>
              <a:rPr lang="en-US" sz="2400" b="1" dirty="0" err="1"/>
              <a:t>điện</a:t>
            </a:r>
            <a:r>
              <a:rPr lang="en-US" sz="2400" b="1" dirty="0"/>
              <a:t> </a:t>
            </a:r>
            <a:r>
              <a:rPr lang="en-US" sz="2400" b="1" dirty="0" err="1"/>
              <a:t>thoại</a:t>
            </a:r>
            <a:r>
              <a:rPr lang="en-US" sz="2400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r>
              <a:rPr lang="en-US" sz="1800" dirty="0" err="1"/>
              <a:t>Tiến</a:t>
            </a:r>
            <a:r>
              <a:rPr lang="en-US" sz="1800" dirty="0"/>
              <a:t> </a:t>
            </a:r>
            <a:r>
              <a:rPr lang="en-US" sz="1800" dirty="0" err="1"/>
              <a:t>hành</a:t>
            </a:r>
            <a:r>
              <a:rPr lang="en-US" sz="1800" dirty="0"/>
              <a:t> </a:t>
            </a:r>
            <a:r>
              <a:rPr lang="en-US" sz="1800" dirty="0" err="1"/>
              <a:t>tải</a:t>
            </a:r>
            <a:r>
              <a:rPr lang="en-US" sz="1800" dirty="0"/>
              <a:t> app “</a:t>
            </a:r>
            <a:r>
              <a:rPr lang="en-US" sz="1800" dirty="0">
                <a:solidFill>
                  <a:schemeClr val="accent1"/>
                </a:solidFill>
              </a:rPr>
              <a:t>Blynk IOT</a:t>
            </a:r>
            <a:r>
              <a:rPr lang="en-US" sz="1800" dirty="0"/>
              <a:t>”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cửa</a:t>
            </a:r>
            <a:r>
              <a:rPr lang="en-US" sz="1800" dirty="0"/>
              <a:t> </a:t>
            </a:r>
            <a:r>
              <a:rPr lang="en-US" sz="1800"/>
              <a:t>hàng</a:t>
            </a:r>
            <a:r>
              <a:rPr lang="en-US" sz="1800" dirty="0"/>
              <a:t> </a:t>
            </a:r>
            <a:r>
              <a:rPr lang="en-US" sz="1800" dirty="0" err="1"/>
              <a:t>CHPlay</a:t>
            </a:r>
            <a:r>
              <a:rPr lang="en-US" sz="1800" dirty="0"/>
              <a:t> </a:t>
            </a:r>
            <a:r>
              <a:rPr lang="en-US" sz="1800" dirty="0" err="1"/>
              <a:t>hoặc</a:t>
            </a:r>
            <a:r>
              <a:rPr lang="en-US" sz="1800" dirty="0"/>
              <a:t> AppStore</a:t>
            </a:r>
          </a:p>
          <a:p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lập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widget </a:t>
            </a:r>
            <a:r>
              <a:rPr lang="en-US" sz="1800" dirty="0" err="1"/>
              <a:t>như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25E29-4CA4-6667-3057-80B72F8B1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180" y="1406525"/>
            <a:ext cx="2536478" cy="5200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1AEABC-8A12-873F-55AD-2A20B29A4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814" y="1406525"/>
            <a:ext cx="2468591" cy="5200650"/>
          </a:xfrm>
          <a:prstGeom prst="rect">
            <a:avLst/>
          </a:prstGeom>
        </p:spPr>
      </p:pic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58036298-3D10-D050-21E3-18786C33D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270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3. </a:t>
            </a:r>
            <a:r>
              <a:rPr lang="en-US" sz="2400" b="1" dirty="0" err="1"/>
              <a:t>Thiết</a:t>
            </a:r>
            <a:r>
              <a:rPr lang="en-US" sz="2400" b="1" dirty="0"/>
              <a:t> </a:t>
            </a:r>
            <a:r>
              <a:rPr lang="en-US" sz="2400" b="1" dirty="0" err="1"/>
              <a:t>lập</a:t>
            </a:r>
            <a:r>
              <a:rPr lang="en-US" sz="2400" b="1" dirty="0"/>
              <a:t> BLYNK </a:t>
            </a:r>
            <a:r>
              <a:rPr lang="en-US" sz="2400" b="1" dirty="0" err="1"/>
              <a:t>trên</a:t>
            </a:r>
            <a:r>
              <a:rPr lang="en-US" sz="2400" b="1" dirty="0"/>
              <a:t> </a:t>
            </a:r>
            <a:r>
              <a:rPr lang="en-US" sz="2400" b="1" dirty="0" err="1"/>
              <a:t>điện</a:t>
            </a:r>
            <a:r>
              <a:rPr lang="en-US" sz="2400" b="1" dirty="0"/>
              <a:t> </a:t>
            </a:r>
            <a:r>
              <a:rPr lang="en-US" sz="2400" b="1" dirty="0" err="1"/>
              <a:t>thoại</a:t>
            </a:r>
            <a:r>
              <a:rPr lang="en-US" sz="2400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r>
              <a:rPr lang="en-US" sz="1800" dirty="0"/>
              <a:t>Button </a:t>
            </a:r>
            <a:r>
              <a:rPr lang="en-US" sz="1800" dirty="0" err="1">
                <a:solidFill>
                  <a:schemeClr val="accent1"/>
                </a:solidFill>
              </a:rPr>
              <a:t>Tự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động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cảnh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báo</a:t>
            </a:r>
            <a:endParaRPr lang="en-US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88B9A-9214-902A-2CFA-6AA20C12A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786" y="1015909"/>
            <a:ext cx="2549708" cy="5421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101924-38AD-13FB-A894-BAF928C7A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809" y="1015909"/>
            <a:ext cx="2543383" cy="5421107"/>
          </a:xfrm>
          <a:prstGeom prst="rect">
            <a:avLst/>
          </a:prstGeom>
        </p:spPr>
      </p:pic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4E26DD48-262F-958A-C25A-54637AEF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257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3. </a:t>
            </a:r>
            <a:r>
              <a:rPr lang="en-US" sz="2400" b="1" dirty="0" err="1"/>
              <a:t>Thiết</a:t>
            </a:r>
            <a:r>
              <a:rPr lang="en-US" sz="2400" b="1" dirty="0"/>
              <a:t> </a:t>
            </a:r>
            <a:r>
              <a:rPr lang="en-US" sz="2400" b="1" dirty="0" err="1"/>
              <a:t>lập</a:t>
            </a:r>
            <a:r>
              <a:rPr lang="en-US" sz="2400" b="1" dirty="0"/>
              <a:t> BLYNK </a:t>
            </a:r>
            <a:r>
              <a:rPr lang="en-US" sz="2400" b="1" dirty="0" err="1"/>
              <a:t>trên</a:t>
            </a:r>
            <a:r>
              <a:rPr lang="en-US" sz="2400" b="1" dirty="0"/>
              <a:t> </a:t>
            </a:r>
            <a:r>
              <a:rPr lang="en-US" sz="2400" b="1" dirty="0" err="1"/>
              <a:t>điện</a:t>
            </a:r>
            <a:r>
              <a:rPr lang="en-US" sz="2400" b="1" dirty="0"/>
              <a:t> </a:t>
            </a:r>
            <a:r>
              <a:rPr lang="en-US" sz="2400" b="1" dirty="0" err="1"/>
              <a:t>thoại</a:t>
            </a:r>
            <a:r>
              <a:rPr lang="en-US" sz="2400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r>
              <a:rPr lang="en-US" sz="1800" dirty="0"/>
              <a:t>Slider </a:t>
            </a:r>
            <a:r>
              <a:rPr lang="en-US" sz="1800" dirty="0" err="1">
                <a:solidFill>
                  <a:schemeClr val="accent1"/>
                </a:solidFill>
              </a:rPr>
              <a:t>Ngưỡng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cảnh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báo</a:t>
            </a:r>
            <a:endParaRPr lang="en-US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9197E-3D65-B270-3D39-7EE7A985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017" y="1065691"/>
            <a:ext cx="2589857" cy="54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ECA368-661A-4321-E8BB-DE437FE60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407" y="1065690"/>
            <a:ext cx="2601932" cy="5487601"/>
          </a:xfrm>
          <a:prstGeom prst="rect">
            <a:avLst/>
          </a:prstGeom>
        </p:spPr>
      </p:pic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4E8D1489-1DF8-DC68-9780-042A43139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553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3. </a:t>
            </a:r>
            <a:r>
              <a:rPr lang="en-US" sz="2400" b="1" dirty="0" err="1"/>
              <a:t>Thiết</a:t>
            </a:r>
            <a:r>
              <a:rPr lang="en-US" sz="2400" b="1" dirty="0"/>
              <a:t> </a:t>
            </a:r>
            <a:r>
              <a:rPr lang="en-US" sz="2400" b="1" dirty="0" err="1"/>
              <a:t>lập</a:t>
            </a:r>
            <a:r>
              <a:rPr lang="en-US" sz="2400" b="1" dirty="0"/>
              <a:t> BLYNK </a:t>
            </a:r>
            <a:r>
              <a:rPr lang="en-US" sz="2400" b="1" dirty="0" err="1"/>
              <a:t>trên</a:t>
            </a:r>
            <a:r>
              <a:rPr lang="en-US" sz="2400" b="1" dirty="0"/>
              <a:t> </a:t>
            </a:r>
            <a:r>
              <a:rPr lang="en-US" sz="2400" b="1" dirty="0" err="1"/>
              <a:t>điện</a:t>
            </a:r>
            <a:r>
              <a:rPr lang="en-US" sz="2400" b="1" dirty="0"/>
              <a:t> </a:t>
            </a:r>
            <a:r>
              <a:rPr lang="en-US" sz="2400" b="1" dirty="0" err="1"/>
              <a:t>thoại</a:t>
            </a:r>
            <a:r>
              <a:rPr lang="en-US" sz="2400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r>
              <a:rPr lang="en-US" sz="1800" dirty="0"/>
              <a:t>Value Display </a:t>
            </a:r>
            <a:r>
              <a:rPr lang="en-US" sz="1800" dirty="0" err="1">
                <a:solidFill>
                  <a:schemeClr val="accent1"/>
                </a:solidFill>
              </a:rPr>
              <a:t>Mức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nước</a:t>
            </a:r>
            <a:endParaRPr lang="en-US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BC1391-F179-1479-DC30-0EA9AFB38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866" y="949234"/>
            <a:ext cx="2690473" cy="56232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191BF3-B819-6F46-BC6A-FE1954807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449" y="949234"/>
            <a:ext cx="2663005" cy="5623276"/>
          </a:xfrm>
          <a:prstGeom prst="rect">
            <a:avLst/>
          </a:prstGeom>
        </p:spPr>
      </p:pic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610DFE46-DA25-DE2D-675B-7DA48D3E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601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/>
              <a:t>3. </a:t>
            </a:r>
            <a:r>
              <a:rPr lang="en-US" sz="2400" b="1" dirty="0" err="1"/>
              <a:t>Thiết</a:t>
            </a:r>
            <a:r>
              <a:rPr lang="en-US" sz="2400" b="1" dirty="0"/>
              <a:t> </a:t>
            </a:r>
            <a:r>
              <a:rPr lang="en-US" sz="2400" b="1" dirty="0" err="1"/>
              <a:t>lập</a:t>
            </a:r>
            <a:r>
              <a:rPr lang="en-US" sz="2400" b="1" dirty="0"/>
              <a:t> BLYNK </a:t>
            </a:r>
            <a:r>
              <a:rPr lang="en-US" sz="2400" b="1" dirty="0" err="1"/>
              <a:t>trên</a:t>
            </a:r>
            <a:r>
              <a:rPr lang="en-US" sz="2400" b="1" dirty="0"/>
              <a:t> </a:t>
            </a:r>
            <a:r>
              <a:rPr lang="en-US" sz="2400" b="1" dirty="0" err="1"/>
              <a:t>điện</a:t>
            </a:r>
            <a:r>
              <a:rPr lang="en-US" sz="2400" b="1" dirty="0"/>
              <a:t> </a:t>
            </a:r>
            <a:r>
              <a:rPr lang="en-US" sz="2400" b="1" dirty="0" err="1"/>
              <a:t>thoại</a:t>
            </a:r>
            <a:r>
              <a:rPr lang="en-US" sz="2400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r>
              <a:rPr lang="en-US" sz="1800" dirty="0" err="1"/>
              <a:t>Biểu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accent1"/>
                </a:solidFill>
              </a:rPr>
              <a:t>Mực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nước</a:t>
            </a:r>
            <a:endParaRPr lang="en-US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5A814-302A-2E5A-2213-F1C905DBE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078" y="949234"/>
            <a:ext cx="2734028" cy="5651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A9F87-AF38-0C9D-6E0E-58B35BB9F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002" y="949234"/>
            <a:ext cx="2629948" cy="5651591"/>
          </a:xfrm>
          <a:prstGeom prst="rect">
            <a:avLst/>
          </a:prstGeom>
        </p:spPr>
      </p:pic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8BBC0005-3581-57C6-55F9-90A5F0ABB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556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4.  </a:t>
            </a:r>
            <a:r>
              <a:rPr lang="en-US" sz="2400" b="1" dirty="0" err="1">
                <a:latin typeface="+mn-lt"/>
              </a:rPr>
              <a:t>Các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chức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năng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cơ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bản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của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nút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nhấn</a:t>
            </a:r>
            <a:r>
              <a:rPr lang="en-US" sz="2400" b="1" dirty="0">
                <a:latin typeface="+mn-lt"/>
              </a:rPr>
              <a:t> SET, UP, DOWN</a:t>
            </a: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4.1.</a:t>
            </a:r>
            <a:r>
              <a:rPr lang="en-US" sz="1800" dirty="0"/>
              <a:t> </a:t>
            </a:r>
            <a:r>
              <a:rPr lang="en-US" sz="1800" dirty="0" err="1"/>
              <a:t>Nhấn</a:t>
            </a:r>
            <a:r>
              <a:rPr lang="en-US" sz="1800" dirty="0"/>
              <a:t> </a:t>
            </a:r>
            <a:r>
              <a:rPr lang="en-US" sz="1800" dirty="0" err="1"/>
              <a:t>giữ</a:t>
            </a:r>
            <a:r>
              <a:rPr lang="en-US" sz="1800" dirty="0"/>
              <a:t> 3s </a:t>
            </a:r>
            <a:r>
              <a:rPr lang="en-US" sz="1800" dirty="0" err="1"/>
              <a:t>nút</a:t>
            </a:r>
            <a:r>
              <a:rPr lang="en-US" sz="1800" dirty="0"/>
              <a:t> SET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chế</a:t>
            </a:r>
            <a:r>
              <a:rPr lang="en-US" sz="1800" dirty="0"/>
              <a:t> </a:t>
            </a:r>
            <a:r>
              <a:rPr lang="en-US" sz="1800" dirty="0" err="1"/>
              <a:t>độ</a:t>
            </a:r>
            <a:r>
              <a:rPr lang="en-US" sz="1800" dirty="0"/>
              <a:t> </a:t>
            </a:r>
            <a:r>
              <a:rPr lang="en-US" sz="1800" dirty="0" err="1"/>
              <a:t>wifi</a:t>
            </a:r>
            <a:r>
              <a:rPr lang="en-US" sz="1800" dirty="0"/>
              <a:t> AP ( module ESP32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phát</a:t>
            </a:r>
            <a:r>
              <a:rPr lang="en-US" sz="1800" dirty="0"/>
              <a:t> </a:t>
            </a:r>
            <a:r>
              <a:rPr lang="en-US" sz="1800" dirty="0" err="1"/>
              <a:t>ra</a:t>
            </a:r>
            <a:r>
              <a:rPr lang="en-US" sz="1800" dirty="0"/>
              <a:t> </a:t>
            </a:r>
            <a:r>
              <a:rPr lang="en-US" sz="1800" dirty="0" err="1"/>
              <a:t>wifi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tên</a:t>
            </a:r>
            <a:r>
              <a:rPr lang="en-US" sz="1800" dirty="0"/>
              <a:t> “ESP32_IOT”), </a:t>
            </a: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nối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wifi</a:t>
            </a:r>
            <a:r>
              <a:rPr lang="en-US" sz="1800" dirty="0"/>
              <a:t> </a:t>
            </a:r>
            <a:r>
              <a:rPr lang="en-US" sz="1800" dirty="0" err="1"/>
              <a:t>đấy</a:t>
            </a:r>
            <a:r>
              <a:rPr lang="en-US" sz="1800" dirty="0"/>
              <a:t>,  </a:t>
            </a:r>
            <a:r>
              <a:rPr lang="en-US" sz="1800" dirty="0" err="1"/>
              <a:t>mở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duyệt</a:t>
            </a:r>
            <a:r>
              <a:rPr lang="en-US" sz="1800" dirty="0"/>
              <a:t> web </a:t>
            </a:r>
            <a:r>
              <a:rPr lang="en-US" sz="1800" dirty="0" err="1"/>
              <a:t>truy</a:t>
            </a:r>
            <a:r>
              <a:rPr lang="en-US" sz="1800" dirty="0"/>
              <a:t> </a:t>
            </a:r>
            <a:r>
              <a:rPr lang="en-US" sz="1800" dirty="0" err="1"/>
              <a:t>cập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địa</a:t>
            </a:r>
            <a:r>
              <a:rPr lang="en-US" sz="1800" dirty="0"/>
              <a:t> </a:t>
            </a:r>
            <a:r>
              <a:rPr lang="en-US" sz="1800" dirty="0" err="1"/>
              <a:t>chỉ</a:t>
            </a:r>
            <a:r>
              <a:rPr lang="en-US" sz="1800" dirty="0"/>
              <a:t> IP: 192.168.4.1,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đó</a:t>
            </a:r>
            <a:r>
              <a:rPr lang="en-US" sz="1800" dirty="0"/>
              <a:t> </a:t>
            </a:r>
            <a:r>
              <a:rPr lang="en-US" sz="1800" dirty="0" err="1"/>
              <a:t>cấu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: </a:t>
            </a:r>
          </a:p>
          <a:p>
            <a:r>
              <a:rPr lang="en-US" sz="1800" dirty="0" err="1"/>
              <a:t>Tên</a:t>
            </a:r>
            <a:r>
              <a:rPr lang="en-US" sz="1800" dirty="0"/>
              <a:t> </a:t>
            </a:r>
            <a:r>
              <a:rPr lang="en-US" sz="1800" dirty="0" err="1"/>
              <a:t>Wifi</a:t>
            </a:r>
            <a:endParaRPr lang="en-US" sz="1800" dirty="0"/>
          </a:p>
          <a:p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khẩu</a:t>
            </a:r>
            <a:r>
              <a:rPr lang="en-US" sz="1800" dirty="0"/>
              <a:t> </a:t>
            </a:r>
            <a:r>
              <a:rPr lang="en-US" sz="1800" dirty="0" err="1"/>
              <a:t>Wifi</a:t>
            </a:r>
            <a:endParaRPr lang="en-US" sz="1800" dirty="0"/>
          </a:p>
          <a:p>
            <a:r>
              <a:rPr lang="en-US" sz="1800" dirty="0" err="1"/>
              <a:t>Tocken</a:t>
            </a:r>
            <a:r>
              <a:rPr lang="en-US" sz="1800" dirty="0"/>
              <a:t> Blynk ( </a:t>
            </a:r>
            <a:r>
              <a:rPr lang="en-US" sz="1800" dirty="0" err="1"/>
              <a:t>chúng</a:t>
            </a:r>
            <a:r>
              <a:rPr lang="en-US" sz="1800" dirty="0"/>
              <a:t> ta </a:t>
            </a:r>
            <a:r>
              <a:rPr lang="en-US" sz="1800" dirty="0" err="1"/>
              <a:t>đã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ra</a:t>
            </a:r>
            <a:r>
              <a:rPr lang="en-US" sz="1800" dirty="0"/>
              <a:t> </a:t>
            </a:r>
            <a:r>
              <a:rPr lang="en-US" sz="1800" dirty="0" err="1"/>
              <a:t>trước</a:t>
            </a:r>
            <a:r>
              <a:rPr lang="en-US" sz="1800" dirty="0"/>
              <a:t> </a:t>
            </a:r>
            <a:r>
              <a:rPr lang="en-US" sz="1800" dirty="0" err="1"/>
              <a:t>đó</a:t>
            </a:r>
            <a:r>
              <a:rPr lang="en-US" sz="1800" dirty="0"/>
              <a:t>) </a:t>
            </a:r>
          </a:p>
          <a:p>
            <a:r>
              <a:rPr lang="en-US" sz="1800" dirty="0" err="1"/>
              <a:t>Chiều</a:t>
            </a:r>
            <a:r>
              <a:rPr lang="en-US" sz="1800" dirty="0"/>
              <a:t> </a:t>
            </a:r>
            <a:r>
              <a:rPr lang="en-US" sz="1800" dirty="0" err="1"/>
              <a:t>cao</a:t>
            </a:r>
            <a:r>
              <a:rPr lang="en-US" sz="1800" dirty="0"/>
              <a:t> </a:t>
            </a:r>
            <a:r>
              <a:rPr lang="en-US" sz="1800" dirty="0" err="1"/>
              <a:t>lắp</a:t>
            </a:r>
            <a:r>
              <a:rPr lang="en-US" sz="1800" dirty="0"/>
              <a:t> </a:t>
            </a:r>
            <a:r>
              <a:rPr lang="en-US" sz="1800" dirty="0" err="1"/>
              <a:t>đặt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biến</a:t>
            </a:r>
            <a:r>
              <a:rPr lang="en-US" sz="1800" dirty="0"/>
              <a:t> </a:t>
            </a:r>
          </a:p>
          <a:p>
            <a:r>
              <a:rPr lang="en-US" sz="1800" dirty="0" err="1"/>
              <a:t>Ngưỡng</a:t>
            </a:r>
            <a:r>
              <a:rPr lang="en-US" sz="1800" dirty="0"/>
              <a:t> </a:t>
            </a:r>
            <a:r>
              <a:rPr lang="en-US" sz="1800" dirty="0" err="1"/>
              <a:t>cảnh</a:t>
            </a:r>
            <a:r>
              <a:rPr lang="en-US" sz="1800" dirty="0"/>
              <a:t> </a:t>
            </a:r>
            <a:r>
              <a:rPr lang="en-US" sz="1800" dirty="0" err="1"/>
              <a:t>báo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B92E-FEC4-784F-12F9-14892068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533" y="1862288"/>
            <a:ext cx="2276390" cy="4498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7DD0DF-8F82-B190-97EF-70605F9CF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775" y="1862290"/>
            <a:ext cx="2476173" cy="4630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C4106-0A54-73C3-40DD-C1B56179E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82" b="89883" l="7837" r="89969">
                        <a14:foregroundMark x1="12539" y1="13619" x2="83072" y2="13619"/>
                        <a14:foregroundMark x1="82759" y1="17510" x2="25392" y2="17510"/>
                        <a14:foregroundMark x1="68339" y1="10117" x2="19749" y2="9728"/>
                        <a14:foregroundMark x1="11599" y1="10117" x2="9718" y2="35798"/>
                        <a14:foregroundMark x1="9091" y1="10117" x2="9718" y2="24514"/>
                        <a14:foregroundMark x1="9718" y1="14397" x2="12539" y2="23346"/>
                        <a14:foregroundMark x1="14107" y1="16342" x2="26332" y2="18677"/>
                        <a14:foregroundMark x1="8150" y1="9728" x2="8150" y2="15953"/>
                        <a14:foregroundMark x1="73981" y1="9728" x2="87774" y2="25681"/>
                        <a14:foregroundMark x1="86520" y1="11284" x2="87774" y2="26459"/>
                        <a14:foregroundMark x1="88715" y1="10506" x2="89655" y2="24514"/>
                        <a14:foregroundMark x1="38558" y1="23346" x2="48903" y2="15953"/>
                        <a14:foregroundMark x1="57994" y1="17121" x2="51097" y2="31518"/>
                        <a14:foregroundMark x1="88715" y1="84436" x2="72727" y2="83658"/>
                        <a14:foregroundMark x1="73981" y1="87938" x2="86834" y2="83268"/>
                        <a14:foregroundMark x1="88715" y1="80545" x2="89028" y2="90272"/>
                        <a14:foregroundMark x1="81818" y1="84436" x2="67085" y2="80545"/>
                        <a14:foregroundMark x1="26646" y1="83658" x2="18182" y2="83658"/>
                        <a14:foregroundMark x1="9718" y1="77821" x2="20063" y2="86381"/>
                        <a14:foregroundMark x1="29154" y1="81712" x2="17555" y2="87549"/>
                        <a14:foregroundMark x1="9404" y1="80545" x2="10345" y2="88716"/>
                        <a14:foregroundMark x1="7837" y1="83658" x2="8150" y2="90661"/>
                        <a14:foregroundMark x1="21944" y1="89494" x2="24451" y2="89105"/>
                        <a14:foregroundMark x1="14734" y1="8560" x2="22884" y2="8560"/>
                        <a14:foregroundMark x1="15047" y1="22179" x2="34796" y2="17510"/>
                        <a14:foregroundMark x1="43887" y1="24125" x2="52038" y2="19066"/>
                        <a14:foregroundMark x1="55486" y1="25681" x2="63323" y2="19066"/>
                        <a14:foregroundMark x1="8464" y1="7782" x2="15361" y2="85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3052" y="4547119"/>
            <a:ext cx="2023036" cy="1629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E9F669-123C-EAC4-2297-115A4A8FF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703" y="4917356"/>
            <a:ext cx="1575492" cy="871147"/>
          </a:xfrm>
          <a:prstGeom prst="rect">
            <a:avLst/>
          </a:prstGeom>
        </p:spPr>
      </p:pic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6A29A6A0-85F6-58DA-C970-004627778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135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DCA8F-6814-8395-F13D-F2BE0FBF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31" y="264101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/>
              <a:t>1.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cứng</a:t>
            </a:r>
            <a:br>
              <a:rPr lang="en-US" sz="2400" b="1" dirty="0"/>
            </a:br>
            <a:r>
              <a:rPr lang="en-US" sz="1600" b="1" dirty="0"/>
              <a:t>  1.1 </a:t>
            </a:r>
            <a:r>
              <a:rPr lang="en-US" sz="1600" b="1" dirty="0" err="1"/>
              <a:t>Sơ</a:t>
            </a:r>
            <a:r>
              <a:rPr lang="en-US" sz="1600" b="1" dirty="0"/>
              <a:t> </a:t>
            </a:r>
            <a:r>
              <a:rPr lang="en-US" sz="1600" b="1" dirty="0" err="1"/>
              <a:t>đồ</a:t>
            </a:r>
            <a:r>
              <a:rPr lang="en-US" sz="1600" b="1" dirty="0"/>
              <a:t> </a:t>
            </a:r>
            <a:r>
              <a:rPr lang="en-US" sz="1600" b="1" dirty="0" err="1"/>
              <a:t>nguyên</a:t>
            </a:r>
            <a:r>
              <a:rPr lang="en-US" sz="1600" b="1" dirty="0"/>
              <a:t> </a:t>
            </a:r>
            <a:r>
              <a:rPr lang="en-US" sz="1600" b="1" dirty="0" err="1"/>
              <a:t>lý</a:t>
            </a:r>
            <a:endParaRPr lang="en-US" sz="1600" b="1" dirty="0"/>
          </a:p>
        </p:txBody>
      </p:sp>
      <p:pic>
        <p:nvPicPr>
          <p:cNvPr id="55" name="Content Placeholder 54">
            <a:extLst>
              <a:ext uri="{FF2B5EF4-FFF2-40B4-BE49-F238E27FC236}">
                <a16:creationId xmlns:a16="http://schemas.microsoft.com/office/drawing/2014/main" id="{BCC1116F-0E99-5488-CDC7-EF81B2F08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6582" y="1335537"/>
            <a:ext cx="4834844" cy="2290666"/>
          </a:xfr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E7981C3-E913-2074-DD37-F73C48F5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763" y="3910102"/>
            <a:ext cx="2438206" cy="240381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2565786-6B81-AF08-5621-16A429A2A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058" y="3910102"/>
            <a:ext cx="2687242" cy="214633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EC8E575-D3AA-E2EB-7C28-9C4EBF0EF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86" y="1335537"/>
            <a:ext cx="3903532" cy="335390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6495E18-99D8-6197-E436-3131D117E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870" y="4672833"/>
            <a:ext cx="1909082" cy="149021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28D4940-9EBD-FBBA-CD89-B109F3AFDB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5878" y="4689446"/>
            <a:ext cx="1945840" cy="124167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879F7FC-E666-DC7B-85B4-0ED3E0EF58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4205" y="6111018"/>
            <a:ext cx="1522033" cy="539411"/>
          </a:xfrm>
          <a:prstGeom prst="rect">
            <a:avLst/>
          </a:prstGeom>
        </p:spPr>
      </p:pic>
      <p:pic>
        <p:nvPicPr>
          <p:cNvPr id="3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7E3B173F-F143-70DF-A5FC-B9E0E359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859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4.  </a:t>
            </a:r>
            <a:r>
              <a:rPr lang="en-US" sz="2400" b="1" dirty="0" err="1">
                <a:latin typeface="+mn-lt"/>
              </a:rPr>
              <a:t>Các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chức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năng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cơ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bản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của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nút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nhấn</a:t>
            </a:r>
            <a:r>
              <a:rPr lang="en-US" sz="2400" b="1" dirty="0">
                <a:latin typeface="+mn-lt"/>
              </a:rPr>
              <a:t> SET, UP,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4.2. </a:t>
            </a:r>
            <a:r>
              <a:rPr lang="en-US" sz="1800" b="1" dirty="0" err="1"/>
              <a:t>Cài</a:t>
            </a:r>
            <a:r>
              <a:rPr lang="en-US" sz="1800" b="1" dirty="0"/>
              <a:t> </a:t>
            </a:r>
            <a:r>
              <a:rPr lang="en-US" sz="1800" b="1" dirty="0" err="1"/>
              <a:t>ngưỡng</a:t>
            </a:r>
            <a:endParaRPr lang="en-US" sz="18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3139F7-7719-599F-186E-C0AEECEB2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2" b="89883" l="7837" r="89969">
                        <a14:foregroundMark x1="12539" y1="13619" x2="83072" y2="13619"/>
                        <a14:foregroundMark x1="82759" y1="17510" x2="25392" y2="17510"/>
                        <a14:foregroundMark x1="68339" y1="10117" x2="19749" y2="9728"/>
                        <a14:foregroundMark x1="11599" y1="10117" x2="9718" y2="35798"/>
                        <a14:foregroundMark x1="9091" y1="10117" x2="9718" y2="24514"/>
                        <a14:foregroundMark x1="9718" y1="14397" x2="12539" y2="23346"/>
                        <a14:foregroundMark x1="14107" y1="16342" x2="26332" y2="18677"/>
                        <a14:foregroundMark x1="8150" y1="9728" x2="8150" y2="15953"/>
                        <a14:foregroundMark x1="73981" y1="9728" x2="87774" y2="25681"/>
                        <a14:foregroundMark x1="86520" y1="11284" x2="87774" y2="26459"/>
                        <a14:foregroundMark x1="88715" y1="10506" x2="89655" y2="24514"/>
                        <a14:foregroundMark x1="38558" y1="23346" x2="48903" y2="15953"/>
                        <a14:foregroundMark x1="57994" y1="17121" x2="51097" y2="31518"/>
                        <a14:foregroundMark x1="88715" y1="84436" x2="72727" y2="83658"/>
                        <a14:foregroundMark x1="73981" y1="87938" x2="86834" y2="83268"/>
                        <a14:foregroundMark x1="88715" y1="80545" x2="89028" y2="90272"/>
                        <a14:foregroundMark x1="81818" y1="84436" x2="67085" y2="80545"/>
                        <a14:foregroundMark x1="26646" y1="83658" x2="18182" y2="83658"/>
                        <a14:foregroundMark x1="9718" y1="77821" x2="20063" y2="86381"/>
                        <a14:foregroundMark x1="29154" y1="81712" x2="17555" y2="87549"/>
                        <a14:foregroundMark x1="9404" y1="80545" x2="10345" y2="88716"/>
                        <a14:foregroundMark x1="7837" y1="83658" x2="8150" y2="90661"/>
                        <a14:foregroundMark x1="21944" y1="89494" x2="24451" y2="89105"/>
                        <a14:foregroundMark x1="14734" y1="8560" x2="22884" y2="8560"/>
                        <a14:foregroundMark x1="15047" y1="22179" x2="34796" y2="17510"/>
                        <a14:foregroundMark x1="43887" y1="24125" x2="52038" y2="19066"/>
                        <a14:foregroundMark x1="55486" y1="25681" x2="63323" y2="19066"/>
                        <a14:foregroundMark x1="8464" y1="7782" x2="15361" y2="85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4942" y="1533343"/>
            <a:ext cx="2023036" cy="1629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55C3B-CA35-93F1-1F9F-F9A33D180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91" y="1919646"/>
            <a:ext cx="1647007" cy="857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860035-2DF1-A093-10B1-64E5A31F8404}"/>
              </a:ext>
            </a:extLst>
          </p:cNvPr>
          <p:cNvSpPr txBox="1"/>
          <p:nvPr/>
        </p:nvSpPr>
        <p:spPr>
          <a:xfrm>
            <a:off x="838200" y="3779564"/>
            <a:ext cx="95723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SET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ngưỡng</a:t>
            </a:r>
            <a:r>
              <a:rPr lang="en-US" dirty="0"/>
              <a:t>, </a:t>
            </a:r>
            <a:r>
              <a:rPr lang="en-US" dirty="0" err="1"/>
              <a:t>bấm</a:t>
            </a:r>
            <a:r>
              <a:rPr lang="en-US" dirty="0"/>
              <a:t> UP </a:t>
            </a:r>
            <a:r>
              <a:rPr lang="en-US" dirty="0" err="1"/>
              <a:t>và</a:t>
            </a:r>
            <a:r>
              <a:rPr lang="en-US" dirty="0"/>
              <a:t> DOWN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ngưỡng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endParaRPr lang="en-US" dirty="0"/>
          </a:p>
          <a:p>
            <a:endParaRPr lang="en-US" dirty="0"/>
          </a:p>
          <a:p>
            <a:r>
              <a:rPr lang="en-US" b="1" dirty="0" err="1">
                <a:solidFill>
                  <a:srgbClr val="FF0000"/>
                </a:solidFill>
              </a:rPr>
              <a:t>Lưu</a:t>
            </a:r>
            <a:r>
              <a:rPr lang="en-US" b="1" dirty="0">
                <a:solidFill>
                  <a:srgbClr val="FF0000"/>
                </a:solidFill>
              </a:rPr>
              <a:t> ý: </a:t>
            </a:r>
          </a:p>
          <a:p>
            <a:r>
              <a:rPr lang="en-US" dirty="0"/>
              <a:t>	</a:t>
            </a:r>
            <a:r>
              <a:rPr lang="en-US" dirty="0" err="1"/>
              <a:t>Ngưỡng</a:t>
            </a:r>
            <a:r>
              <a:rPr lang="en-US" dirty="0"/>
              <a:t> &lt;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– 20cm</a:t>
            </a:r>
          </a:p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ngưỡng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, </a:t>
            </a:r>
            <a:r>
              <a:rPr lang="en-US" dirty="0" err="1"/>
              <a:t>bấm</a:t>
            </a:r>
            <a:r>
              <a:rPr lang="en-US" dirty="0"/>
              <a:t> SET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49C4EE-73A6-CF7A-063E-F8FF9F719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2" b="89883" l="7837" r="89969">
                        <a14:foregroundMark x1="12539" y1="13619" x2="83072" y2="13619"/>
                        <a14:foregroundMark x1="82759" y1="17510" x2="25392" y2="17510"/>
                        <a14:foregroundMark x1="68339" y1="10117" x2="19749" y2="9728"/>
                        <a14:foregroundMark x1="11599" y1="10117" x2="9718" y2="35798"/>
                        <a14:foregroundMark x1="9091" y1="10117" x2="9718" y2="24514"/>
                        <a14:foregroundMark x1="9718" y1="14397" x2="12539" y2="23346"/>
                        <a14:foregroundMark x1="14107" y1="16342" x2="26332" y2="18677"/>
                        <a14:foregroundMark x1="8150" y1="9728" x2="8150" y2="15953"/>
                        <a14:foregroundMark x1="73981" y1="9728" x2="87774" y2="25681"/>
                        <a14:foregroundMark x1="86520" y1="11284" x2="87774" y2="26459"/>
                        <a14:foregroundMark x1="88715" y1="10506" x2="89655" y2="24514"/>
                        <a14:foregroundMark x1="38558" y1="23346" x2="48903" y2="15953"/>
                        <a14:foregroundMark x1="57994" y1="17121" x2="51097" y2="31518"/>
                        <a14:foregroundMark x1="88715" y1="84436" x2="72727" y2="83658"/>
                        <a14:foregroundMark x1="73981" y1="87938" x2="86834" y2="83268"/>
                        <a14:foregroundMark x1="88715" y1="80545" x2="89028" y2="90272"/>
                        <a14:foregroundMark x1="81818" y1="84436" x2="67085" y2="80545"/>
                        <a14:foregroundMark x1="26646" y1="83658" x2="18182" y2="83658"/>
                        <a14:foregroundMark x1="9718" y1="77821" x2="20063" y2="86381"/>
                        <a14:foregroundMark x1="29154" y1="81712" x2="17555" y2="87549"/>
                        <a14:foregroundMark x1="9404" y1="80545" x2="10345" y2="88716"/>
                        <a14:foregroundMark x1="7837" y1="83658" x2="8150" y2="90661"/>
                        <a14:foregroundMark x1="21944" y1="89494" x2="24451" y2="89105"/>
                        <a14:foregroundMark x1="14734" y1="8560" x2="22884" y2="8560"/>
                        <a14:foregroundMark x1="15047" y1="22179" x2="34796" y2="17510"/>
                        <a14:foregroundMark x1="43887" y1="24125" x2="52038" y2="19066"/>
                        <a14:foregroundMark x1="55486" y1="25681" x2="63323" y2="19066"/>
                        <a14:foregroundMark x1="8464" y1="7782" x2="15361" y2="85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77954" y="1533343"/>
            <a:ext cx="2023036" cy="1629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4BB8DC-E8BD-53B9-0E59-728E8B467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9847" y="1895293"/>
            <a:ext cx="1584027" cy="857238"/>
          </a:xfrm>
          <a:prstGeom prst="rect">
            <a:avLst/>
          </a:prstGeom>
        </p:spPr>
      </p:pic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C92D49E8-E498-FA07-D4FC-A48953770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426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4.  </a:t>
            </a:r>
            <a:r>
              <a:rPr lang="en-US" sz="2400" b="1" dirty="0" err="1">
                <a:latin typeface="+mn-lt"/>
              </a:rPr>
              <a:t>Các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chức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năng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cơ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bản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của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nút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nhấn</a:t>
            </a:r>
            <a:r>
              <a:rPr lang="en-US" sz="2400" b="1" dirty="0">
                <a:latin typeface="+mn-lt"/>
              </a:rPr>
              <a:t> SET, UP,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4.3. </a:t>
            </a:r>
            <a:r>
              <a:rPr lang="en-US" sz="1800" b="1" dirty="0" err="1"/>
              <a:t>Cài</a:t>
            </a:r>
            <a:r>
              <a:rPr lang="en-US" sz="1800" b="1" dirty="0"/>
              <a:t> </a:t>
            </a:r>
            <a:r>
              <a:rPr lang="en-US" sz="1800" b="1" dirty="0" err="1"/>
              <a:t>chiều</a:t>
            </a:r>
            <a:r>
              <a:rPr lang="en-US" sz="1800" b="1" dirty="0"/>
              <a:t> </a:t>
            </a:r>
            <a:r>
              <a:rPr lang="en-US" sz="1800" b="1" dirty="0" err="1"/>
              <a:t>cao</a:t>
            </a:r>
            <a:r>
              <a:rPr lang="en-US" sz="1800" b="1" dirty="0"/>
              <a:t> </a:t>
            </a:r>
            <a:r>
              <a:rPr lang="en-US" sz="1800" b="1" dirty="0" err="1"/>
              <a:t>lắp</a:t>
            </a:r>
            <a:r>
              <a:rPr lang="en-US" sz="1800" b="1" dirty="0"/>
              <a:t> </a:t>
            </a:r>
            <a:r>
              <a:rPr lang="en-US" sz="1800" b="1" dirty="0" err="1"/>
              <a:t>cảm</a:t>
            </a:r>
            <a:r>
              <a:rPr lang="en-US" sz="1800" b="1" dirty="0"/>
              <a:t> </a:t>
            </a:r>
            <a:r>
              <a:rPr lang="en-US" sz="1800" b="1" dirty="0" err="1"/>
              <a:t>biến</a:t>
            </a:r>
            <a:endParaRPr lang="en-US" sz="1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60035-2DF1-A093-10B1-64E5A31F8404}"/>
              </a:ext>
            </a:extLst>
          </p:cNvPr>
          <p:cNvSpPr txBox="1"/>
          <p:nvPr/>
        </p:nvSpPr>
        <p:spPr>
          <a:xfrm>
            <a:off x="1090127" y="3777141"/>
            <a:ext cx="9799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UP 3s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,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,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UP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,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UP 3s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9141C3-BEC3-B0C4-2C8D-85C4F4ADD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2" b="89883" l="7837" r="89969">
                        <a14:foregroundMark x1="12539" y1="13619" x2="83072" y2="13619"/>
                        <a14:foregroundMark x1="82759" y1="17510" x2="25392" y2="17510"/>
                        <a14:foregroundMark x1="68339" y1="10117" x2="19749" y2="9728"/>
                        <a14:foregroundMark x1="11599" y1="10117" x2="9718" y2="35798"/>
                        <a14:foregroundMark x1="9091" y1="10117" x2="9718" y2="24514"/>
                        <a14:foregroundMark x1="9718" y1="14397" x2="12539" y2="23346"/>
                        <a14:foregroundMark x1="14107" y1="16342" x2="26332" y2="18677"/>
                        <a14:foregroundMark x1="8150" y1="9728" x2="8150" y2="15953"/>
                        <a14:foregroundMark x1="73981" y1="9728" x2="87774" y2="25681"/>
                        <a14:foregroundMark x1="86520" y1="11284" x2="87774" y2="26459"/>
                        <a14:foregroundMark x1="88715" y1="10506" x2="89655" y2="24514"/>
                        <a14:foregroundMark x1="38558" y1="23346" x2="48903" y2="15953"/>
                        <a14:foregroundMark x1="57994" y1="17121" x2="51097" y2="31518"/>
                        <a14:foregroundMark x1="88715" y1="84436" x2="72727" y2="83658"/>
                        <a14:foregroundMark x1="73981" y1="87938" x2="86834" y2="83268"/>
                        <a14:foregroundMark x1="88715" y1="80545" x2="89028" y2="90272"/>
                        <a14:foregroundMark x1="81818" y1="84436" x2="67085" y2="80545"/>
                        <a14:foregroundMark x1="26646" y1="83658" x2="18182" y2="83658"/>
                        <a14:foregroundMark x1="9718" y1="77821" x2="20063" y2="86381"/>
                        <a14:foregroundMark x1="29154" y1="81712" x2="17555" y2="87549"/>
                        <a14:foregroundMark x1="9404" y1="80545" x2="10345" y2="88716"/>
                        <a14:foregroundMark x1="7837" y1="83658" x2="8150" y2="90661"/>
                        <a14:foregroundMark x1="21944" y1="89494" x2="24451" y2="89105"/>
                        <a14:foregroundMark x1="14734" y1="8560" x2="22884" y2="8560"/>
                        <a14:foregroundMark x1="15047" y1="22179" x2="34796" y2="17510"/>
                        <a14:foregroundMark x1="43887" y1="24125" x2="52038" y2="19066"/>
                        <a14:foregroundMark x1="55486" y1="25681" x2="63323" y2="19066"/>
                        <a14:foregroundMark x1="8464" y1="7782" x2="15361" y2="85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1326" y="1654090"/>
            <a:ext cx="2023036" cy="1629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F4AB00-794A-E66E-768B-1C905113E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2" b="89883" l="7837" r="89969">
                        <a14:foregroundMark x1="12539" y1="13619" x2="83072" y2="13619"/>
                        <a14:foregroundMark x1="82759" y1="17510" x2="25392" y2="17510"/>
                        <a14:foregroundMark x1="68339" y1="10117" x2="19749" y2="9728"/>
                        <a14:foregroundMark x1="11599" y1="10117" x2="9718" y2="35798"/>
                        <a14:foregroundMark x1="9091" y1="10117" x2="9718" y2="24514"/>
                        <a14:foregroundMark x1="9718" y1="14397" x2="12539" y2="23346"/>
                        <a14:foregroundMark x1="14107" y1="16342" x2="26332" y2="18677"/>
                        <a14:foregroundMark x1="8150" y1="9728" x2="8150" y2="15953"/>
                        <a14:foregroundMark x1="73981" y1="9728" x2="87774" y2="25681"/>
                        <a14:foregroundMark x1="86520" y1="11284" x2="87774" y2="26459"/>
                        <a14:foregroundMark x1="88715" y1="10506" x2="89655" y2="24514"/>
                        <a14:foregroundMark x1="38558" y1="23346" x2="48903" y2="15953"/>
                        <a14:foregroundMark x1="57994" y1="17121" x2="51097" y2="31518"/>
                        <a14:foregroundMark x1="88715" y1="84436" x2="72727" y2="83658"/>
                        <a14:foregroundMark x1="73981" y1="87938" x2="86834" y2="83268"/>
                        <a14:foregroundMark x1="88715" y1="80545" x2="89028" y2="90272"/>
                        <a14:foregroundMark x1="81818" y1="84436" x2="67085" y2="80545"/>
                        <a14:foregroundMark x1="26646" y1="83658" x2="18182" y2="83658"/>
                        <a14:foregroundMark x1="9718" y1="77821" x2="20063" y2="86381"/>
                        <a14:foregroundMark x1="29154" y1="81712" x2="17555" y2="87549"/>
                        <a14:foregroundMark x1="9404" y1="80545" x2="10345" y2="88716"/>
                        <a14:foregroundMark x1="7837" y1="83658" x2="8150" y2="90661"/>
                        <a14:foregroundMark x1="21944" y1="89494" x2="24451" y2="89105"/>
                        <a14:foregroundMark x1="14734" y1="8560" x2="22884" y2="8560"/>
                        <a14:foregroundMark x1="15047" y1="22179" x2="34796" y2="17510"/>
                        <a14:foregroundMark x1="43887" y1="24125" x2="52038" y2="19066"/>
                        <a14:foregroundMark x1="55486" y1="25681" x2="63323" y2="19066"/>
                        <a14:foregroundMark x1="8464" y1="7782" x2="15361" y2="85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14709" y="1660420"/>
            <a:ext cx="2023036" cy="1629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55C3B-CA35-93F1-1F9F-F9A33D180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25" y="2072371"/>
            <a:ext cx="1580917" cy="8228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FE8A8B-FCC8-2B68-3AFB-439532A25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458" y="2048787"/>
            <a:ext cx="1595321" cy="830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2C2A90-516C-5208-C5C9-1C728905C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2" b="89883" l="7837" r="89969">
                        <a14:foregroundMark x1="12539" y1="13619" x2="83072" y2="13619"/>
                        <a14:foregroundMark x1="82759" y1="17510" x2="25392" y2="17510"/>
                        <a14:foregroundMark x1="68339" y1="10117" x2="19749" y2="9728"/>
                        <a14:foregroundMark x1="11599" y1="10117" x2="9718" y2="35798"/>
                        <a14:foregroundMark x1="9091" y1="10117" x2="9718" y2="24514"/>
                        <a14:foregroundMark x1="9718" y1="14397" x2="12539" y2="23346"/>
                        <a14:foregroundMark x1="14107" y1="16342" x2="26332" y2="18677"/>
                        <a14:foregroundMark x1="8150" y1="9728" x2="8150" y2="15953"/>
                        <a14:foregroundMark x1="73981" y1="9728" x2="87774" y2="25681"/>
                        <a14:foregroundMark x1="86520" y1="11284" x2="87774" y2="26459"/>
                        <a14:foregroundMark x1="88715" y1="10506" x2="89655" y2="24514"/>
                        <a14:foregroundMark x1="38558" y1="23346" x2="48903" y2="15953"/>
                        <a14:foregroundMark x1="57994" y1="17121" x2="51097" y2="31518"/>
                        <a14:foregroundMark x1="88715" y1="84436" x2="72727" y2="83658"/>
                        <a14:foregroundMark x1="73981" y1="87938" x2="86834" y2="83268"/>
                        <a14:foregroundMark x1="88715" y1="80545" x2="89028" y2="90272"/>
                        <a14:foregroundMark x1="81818" y1="84436" x2="67085" y2="80545"/>
                        <a14:foregroundMark x1="26646" y1="83658" x2="18182" y2="83658"/>
                        <a14:foregroundMark x1="9718" y1="77821" x2="20063" y2="86381"/>
                        <a14:foregroundMark x1="29154" y1="81712" x2="17555" y2="87549"/>
                        <a14:foregroundMark x1="9404" y1="80545" x2="10345" y2="88716"/>
                        <a14:foregroundMark x1="7837" y1="83658" x2="8150" y2="90661"/>
                        <a14:foregroundMark x1="21944" y1="89494" x2="24451" y2="89105"/>
                        <a14:foregroundMark x1="14734" y1="8560" x2="22884" y2="8560"/>
                        <a14:foregroundMark x1="15047" y1="22179" x2="34796" y2="17510"/>
                        <a14:foregroundMark x1="43887" y1="24125" x2="52038" y2="19066"/>
                        <a14:foregroundMark x1="55486" y1="25681" x2="63323" y2="19066"/>
                        <a14:foregroundMark x1="8464" y1="7782" x2="15361" y2="85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0127" y="1654090"/>
            <a:ext cx="2023036" cy="1629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B686BE-FAC3-D047-673C-DED47DC58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952" y="2041762"/>
            <a:ext cx="1600690" cy="8059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3B62B1-0256-872A-8905-62850E208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2" b="89883" l="7837" r="89969">
                        <a14:foregroundMark x1="12539" y1="13619" x2="83072" y2="13619"/>
                        <a14:foregroundMark x1="82759" y1="17510" x2="25392" y2="17510"/>
                        <a14:foregroundMark x1="68339" y1="10117" x2="19749" y2="9728"/>
                        <a14:foregroundMark x1="11599" y1="10117" x2="9718" y2="35798"/>
                        <a14:foregroundMark x1="9091" y1="10117" x2="9718" y2="24514"/>
                        <a14:foregroundMark x1="9718" y1="14397" x2="12539" y2="23346"/>
                        <a14:foregroundMark x1="14107" y1="16342" x2="26332" y2="18677"/>
                        <a14:foregroundMark x1="8150" y1="9728" x2="8150" y2="15953"/>
                        <a14:foregroundMark x1="73981" y1="9728" x2="87774" y2="25681"/>
                        <a14:foregroundMark x1="86520" y1="11284" x2="87774" y2="26459"/>
                        <a14:foregroundMark x1="88715" y1="10506" x2="89655" y2="24514"/>
                        <a14:foregroundMark x1="38558" y1="23346" x2="48903" y2="15953"/>
                        <a14:foregroundMark x1="57994" y1="17121" x2="51097" y2="31518"/>
                        <a14:foregroundMark x1="88715" y1="84436" x2="72727" y2="83658"/>
                        <a14:foregroundMark x1="73981" y1="87938" x2="86834" y2="83268"/>
                        <a14:foregroundMark x1="88715" y1="80545" x2="89028" y2="90272"/>
                        <a14:foregroundMark x1="81818" y1="84436" x2="67085" y2="80545"/>
                        <a14:foregroundMark x1="26646" y1="83658" x2="18182" y2="83658"/>
                        <a14:foregroundMark x1="9718" y1="77821" x2="20063" y2="86381"/>
                        <a14:foregroundMark x1="29154" y1="81712" x2="17555" y2="87549"/>
                        <a14:foregroundMark x1="9404" y1="80545" x2="10345" y2="88716"/>
                        <a14:foregroundMark x1="7837" y1="83658" x2="8150" y2="90661"/>
                        <a14:foregroundMark x1="21944" y1="89494" x2="24451" y2="89105"/>
                        <a14:foregroundMark x1="14734" y1="8560" x2="22884" y2="8560"/>
                        <a14:foregroundMark x1="15047" y1="22179" x2="34796" y2="17510"/>
                        <a14:foregroundMark x1="43887" y1="24125" x2="52038" y2="19066"/>
                        <a14:foregroundMark x1="55486" y1="25681" x2="63323" y2="19066"/>
                        <a14:foregroundMark x1="8464" y1="7782" x2="15361" y2="85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8257" y="1675126"/>
            <a:ext cx="2023036" cy="1629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C19969-5986-E0C4-F7F9-5A5887383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845" y="2048787"/>
            <a:ext cx="1595320" cy="835109"/>
          </a:xfrm>
          <a:prstGeom prst="rect">
            <a:avLst/>
          </a:prstGeom>
        </p:spPr>
      </p:pic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C13D6B8D-A161-E365-5397-A388EE3F2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287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4.  </a:t>
            </a:r>
            <a:r>
              <a:rPr lang="en-US" sz="2400" b="1" dirty="0" err="1">
                <a:latin typeface="+mn-lt"/>
              </a:rPr>
              <a:t>Các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chức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năng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cơ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bản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của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nút</a:t>
            </a:r>
            <a:r>
              <a:rPr lang="en-US" sz="2400" b="1" dirty="0">
                <a:latin typeface="+mn-lt"/>
              </a:rPr>
              <a:t> </a:t>
            </a:r>
            <a:r>
              <a:rPr lang="en-US" sz="2400" b="1" dirty="0" err="1">
                <a:latin typeface="+mn-lt"/>
              </a:rPr>
              <a:t>nhấn</a:t>
            </a:r>
            <a:r>
              <a:rPr lang="en-US" sz="2400" b="1" dirty="0">
                <a:latin typeface="+mn-lt"/>
              </a:rPr>
              <a:t> SET, UP,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F755-5518-0E6C-5FE6-D5794125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234"/>
            <a:ext cx="10515600" cy="5227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4.4. </a:t>
            </a:r>
            <a:r>
              <a:rPr lang="en-US" sz="1800" b="1" dirty="0" err="1"/>
              <a:t>Cài</a:t>
            </a:r>
            <a:r>
              <a:rPr lang="en-US" sz="1800" b="1" dirty="0"/>
              <a:t> </a:t>
            </a:r>
            <a:r>
              <a:rPr lang="en-US" sz="1800" b="1" dirty="0" err="1"/>
              <a:t>chế</a:t>
            </a:r>
            <a:r>
              <a:rPr lang="en-US" sz="1800" b="1" dirty="0"/>
              <a:t> </a:t>
            </a:r>
            <a:r>
              <a:rPr lang="en-US" sz="1800" b="1" dirty="0" err="1"/>
              <a:t>độ</a:t>
            </a:r>
            <a:r>
              <a:rPr lang="en-US" sz="1800" b="1" dirty="0"/>
              <a:t> ON/OFF </a:t>
            </a:r>
            <a:r>
              <a:rPr lang="en-US" sz="1800" b="1" dirty="0" err="1"/>
              <a:t>tự</a:t>
            </a:r>
            <a:r>
              <a:rPr lang="en-US" sz="1800" b="1" dirty="0"/>
              <a:t> </a:t>
            </a:r>
            <a:r>
              <a:rPr lang="en-US" sz="1800" b="1" dirty="0" err="1"/>
              <a:t>động</a:t>
            </a:r>
            <a:r>
              <a:rPr lang="en-US" sz="1800" b="1" dirty="0"/>
              <a:t> </a:t>
            </a:r>
            <a:r>
              <a:rPr lang="en-US" sz="1800" b="1" dirty="0" err="1"/>
              <a:t>cảnh</a:t>
            </a:r>
            <a:r>
              <a:rPr lang="en-US" sz="1800" b="1" dirty="0"/>
              <a:t> </a:t>
            </a:r>
            <a:r>
              <a:rPr lang="en-US" sz="1800" b="1" dirty="0" err="1"/>
              <a:t>báo</a:t>
            </a:r>
            <a:endParaRPr lang="en-US" sz="1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60035-2DF1-A093-10B1-64E5A31F8404}"/>
              </a:ext>
            </a:extLst>
          </p:cNvPr>
          <p:cNvSpPr txBox="1"/>
          <p:nvPr/>
        </p:nvSpPr>
        <p:spPr>
          <a:xfrm>
            <a:off x="1090127" y="3777141"/>
            <a:ext cx="979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DOWN 3s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ON/OFF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F4AB00-794A-E66E-768B-1C905113E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2" b="89883" l="7837" r="89969">
                        <a14:foregroundMark x1="12539" y1="13619" x2="83072" y2="13619"/>
                        <a14:foregroundMark x1="82759" y1="17510" x2="25392" y2="17510"/>
                        <a14:foregroundMark x1="68339" y1="10117" x2="19749" y2="9728"/>
                        <a14:foregroundMark x1="11599" y1="10117" x2="9718" y2="35798"/>
                        <a14:foregroundMark x1="9091" y1="10117" x2="9718" y2="24514"/>
                        <a14:foregroundMark x1="9718" y1="14397" x2="12539" y2="23346"/>
                        <a14:foregroundMark x1="14107" y1="16342" x2="26332" y2="18677"/>
                        <a14:foregroundMark x1="8150" y1="9728" x2="8150" y2="15953"/>
                        <a14:foregroundMark x1="73981" y1="9728" x2="87774" y2="25681"/>
                        <a14:foregroundMark x1="86520" y1="11284" x2="87774" y2="26459"/>
                        <a14:foregroundMark x1="88715" y1="10506" x2="89655" y2="24514"/>
                        <a14:foregroundMark x1="38558" y1="23346" x2="48903" y2="15953"/>
                        <a14:foregroundMark x1="57994" y1="17121" x2="51097" y2="31518"/>
                        <a14:foregroundMark x1="88715" y1="84436" x2="72727" y2="83658"/>
                        <a14:foregroundMark x1="73981" y1="87938" x2="86834" y2="83268"/>
                        <a14:foregroundMark x1="88715" y1="80545" x2="89028" y2="90272"/>
                        <a14:foregroundMark x1="81818" y1="84436" x2="67085" y2="80545"/>
                        <a14:foregroundMark x1="26646" y1="83658" x2="18182" y2="83658"/>
                        <a14:foregroundMark x1="9718" y1="77821" x2="20063" y2="86381"/>
                        <a14:foregroundMark x1="29154" y1="81712" x2="17555" y2="87549"/>
                        <a14:foregroundMark x1="9404" y1="80545" x2="10345" y2="88716"/>
                        <a14:foregroundMark x1="7837" y1="83658" x2="8150" y2="90661"/>
                        <a14:foregroundMark x1="21944" y1="89494" x2="24451" y2="89105"/>
                        <a14:foregroundMark x1="14734" y1="8560" x2="22884" y2="8560"/>
                        <a14:foregroundMark x1="15047" y1="22179" x2="34796" y2="17510"/>
                        <a14:foregroundMark x1="43887" y1="24125" x2="52038" y2="19066"/>
                        <a14:foregroundMark x1="55486" y1="25681" x2="63323" y2="19066"/>
                        <a14:foregroundMark x1="8464" y1="7782" x2="15361" y2="85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1584" y="1540912"/>
            <a:ext cx="2023036" cy="16298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3B62B1-0256-872A-8905-62850E208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82" b="89883" l="7837" r="89969">
                        <a14:foregroundMark x1="12539" y1="13619" x2="83072" y2="13619"/>
                        <a14:foregroundMark x1="82759" y1="17510" x2="25392" y2="17510"/>
                        <a14:foregroundMark x1="68339" y1="10117" x2="19749" y2="9728"/>
                        <a14:foregroundMark x1="11599" y1="10117" x2="9718" y2="35798"/>
                        <a14:foregroundMark x1="9091" y1="10117" x2="9718" y2="24514"/>
                        <a14:foregroundMark x1="9718" y1="14397" x2="12539" y2="23346"/>
                        <a14:foregroundMark x1="14107" y1="16342" x2="26332" y2="18677"/>
                        <a14:foregroundMark x1="8150" y1="9728" x2="8150" y2="15953"/>
                        <a14:foregroundMark x1="73981" y1="9728" x2="87774" y2="25681"/>
                        <a14:foregroundMark x1="86520" y1="11284" x2="87774" y2="26459"/>
                        <a14:foregroundMark x1="88715" y1="10506" x2="89655" y2="24514"/>
                        <a14:foregroundMark x1="38558" y1="23346" x2="48903" y2="15953"/>
                        <a14:foregroundMark x1="57994" y1="17121" x2="51097" y2="31518"/>
                        <a14:foregroundMark x1="88715" y1="84436" x2="72727" y2="83658"/>
                        <a14:foregroundMark x1="73981" y1="87938" x2="86834" y2="83268"/>
                        <a14:foregroundMark x1="88715" y1="80545" x2="89028" y2="90272"/>
                        <a14:foregroundMark x1="81818" y1="84436" x2="67085" y2="80545"/>
                        <a14:foregroundMark x1="26646" y1="83658" x2="18182" y2="83658"/>
                        <a14:foregroundMark x1="9718" y1="77821" x2="20063" y2="86381"/>
                        <a14:foregroundMark x1="29154" y1="81712" x2="17555" y2="87549"/>
                        <a14:foregroundMark x1="9404" y1="80545" x2="10345" y2="88716"/>
                        <a14:foregroundMark x1="7837" y1="83658" x2="8150" y2="90661"/>
                        <a14:foregroundMark x1="21944" y1="89494" x2="24451" y2="89105"/>
                        <a14:foregroundMark x1="14734" y1="8560" x2="22884" y2="8560"/>
                        <a14:foregroundMark x1="15047" y1="22179" x2="34796" y2="17510"/>
                        <a14:foregroundMark x1="43887" y1="24125" x2="52038" y2="19066"/>
                        <a14:foregroundMark x1="55486" y1="25681" x2="63323" y2="19066"/>
                        <a14:foregroundMark x1="8464" y1="7782" x2="15361" y2="85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5132" y="1555618"/>
            <a:ext cx="2023036" cy="1629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F73613-68C5-DF46-4968-53E692CAB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928" y="1959429"/>
            <a:ext cx="1664629" cy="863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24EB7E-19B8-ED85-E2D2-C3D832C49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582" y="1959429"/>
            <a:ext cx="1649711" cy="839201"/>
          </a:xfrm>
          <a:prstGeom prst="rect">
            <a:avLst/>
          </a:prstGeom>
        </p:spPr>
      </p:pic>
      <p:pic>
        <p:nvPicPr>
          <p:cNvPr id="4" name="Picture 3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8B0ECCAF-24AD-F281-BAC7-1AE8D5A88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588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ACF17-43A6-549A-BBA4-9190E832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BANLINHKIEN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chúc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các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bạn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thành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công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CEBE67C7-CB41-AC1C-EB85-DBB61C53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624" y="577867"/>
            <a:ext cx="6044751" cy="132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19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55B0C-7DD6-A42A-FFEE-010114ED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35" y="80488"/>
            <a:ext cx="10515600" cy="1325563"/>
          </a:xfrm>
        </p:spPr>
        <p:txBody>
          <a:bodyPr>
            <a:normAutofit/>
          </a:bodyPr>
          <a:lstStyle/>
          <a:p>
            <a:r>
              <a:rPr lang="en-US" sz="2600" b="1" dirty="0">
                <a:latin typeface="+mn-lt"/>
              </a:rPr>
              <a:t>1. </a:t>
            </a:r>
            <a:r>
              <a:rPr lang="en-US" sz="2600" b="1" dirty="0" err="1">
                <a:latin typeface="+mn-lt"/>
              </a:rPr>
              <a:t>Phần</a:t>
            </a:r>
            <a:r>
              <a:rPr lang="en-US" sz="2600" b="1" dirty="0">
                <a:latin typeface="+mn-lt"/>
              </a:rPr>
              <a:t> </a:t>
            </a:r>
            <a:r>
              <a:rPr lang="en-US" sz="2600" b="1" dirty="0" err="1">
                <a:latin typeface="+mn-lt"/>
              </a:rPr>
              <a:t>cứng</a:t>
            </a:r>
            <a:br>
              <a:rPr lang="en-US" sz="3600" b="1" dirty="0">
                <a:latin typeface="+mn-lt"/>
              </a:rPr>
            </a:br>
            <a:r>
              <a:rPr lang="en-US" sz="2400" b="1" dirty="0">
                <a:latin typeface="+mn-lt"/>
              </a:rPr>
              <a:t>  </a:t>
            </a:r>
            <a:r>
              <a:rPr lang="en-US" sz="1600" b="1" dirty="0">
                <a:latin typeface="+mn-lt"/>
              </a:rPr>
              <a:t>1.2 </a:t>
            </a:r>
            <a:r>
              <a:rPr lang="en-US" sz="1600" b="1" dirty="0" err="1">
                <a:latin typeface="+mn-lt"/>
              </a:rPr>
              <a:t>Các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linh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kiện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cần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thiết</a:t>
            </a:r>
            <a:endParaRPr lang="en-US" sz="16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8988-A0D1-4C51-5385-6DE4B12E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18" y="1121652"/>
            <a:ext cx="10515600" cy="428105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Trong project </a:t>
            </a:r>
            <a:r>
              <a:rPr lang="en-US" sz="1600" dirty="0" err="1"/>
              <a:t>này</a:t>
            </a:r>
            <a:r>
              <a:rPr lang="en-US" sz="1600" dirty="0"/>
              <a:t>, </a:t>
            </a:r>
            <a:r>
              <a:rPr lang="en-US" sz="1600" dirty="0" err="1"/>
              <a:t>chúng</a:t>
            </a:r>
            <a:r>
              <a:rPr lang="en-US" sz="1600" dirty="0"/>
              <a:t> ta </a:t>
            </a:r>
            <a:r>
              <a:rPr lang="en-US" sz="1600" dirty="0" err="1"/>
              <a:t>cần</a:t>
            </a:r>
            <a:r>
              <a:rPr lang="en-US" sz="1600" dirty="0"/>
              <a:t> :</a:t>
            </a:r>
          </a:p>
          <a:p>
            <a:pPr marL="0" indent="0">
              <a:buNone/>
            </a:pPr>
            <a:r>
              <a:rPr lang="en-US" sz="1600" dirty="0"/>
              <a:t>           - KIT WIFI ESP-32 ESP-WROOM-32S</a:t>
            </a:r>
          </a:p>
          <a:p>
            <a:pPr marL="0" indent="0">
              <a:buNone/>
            </a:pPr>
            <a:r>
              <a:rPr lang="en-US" sz="1600" dirty="0"/>
              <a:t>           - ESP32 IOT Shield</a:t>
            </a:r>
          </a:p>
          <a:p>
            <a:pPr marL="0" indent="0">
              <a:buNone/>
            </a:pPr>
            <a:r>
              <a:rPr lang="en-US" sz="1600" dirty="0"/>
              <a:t>           - </a:t>
            </a:r>
            <a:r>
              <a:rPr lang="en-US" sz="1600" dirty="0" err="1"/>
              <a:t>Cảm</a:t>
            </a:r>
            <a:r>
              <a:rPr lang="en-US" sz="1600" dirty="0"/>
              <a:t> </a:t>
            </a:r>
            <a:r>
              <a:rPr lang="en-US" sz="1600" dirty="0" err="1"/>
              <a:t>biến</a:t>
            </a:r>
            <a:r>
              <a:rPr lang="en-US" sz="1600" dirty="0"/>
              <a:t> </a:t>
            </a:r>
            <a:r>
              <a:rPr lang="en-US" sz="1600" dirty="0" err="1"/>
              <a:t>siêu</a:t>
            </a:r>
            <a:r>
              <a:rPr lang="en-US" sz="1600" dirty="0"/>
              <a:t> </a:t>
            </a:r>
            <a:r>
              <a:rPr lang="en-US" sz="1600" dirty="0" err="1"/>
              <a:t>âm</a:t>
            </a:r>
            <a:r>
              <a:rPr lang="en-US" sz="1600" dirty="0"/>
              <a:t> </a:t>
            </a:r>
            <a:r>
              <a:rPr lang="en-US" sz="1600" dirty="0" err="1"/>
              <a:t>đầu</a:t>
            </a:r>
            <a:r>
              <a:rPr lang="en-US" sz="1600" dirty="0"/>
              <a:t> </a:t>
            </a:r>
            <a:r>
              <a:rPr lang="en-US" sz="1600" dirty="0" err="1"/>
              <a:t>chống</a:t>
            </a:r>
            <a:r>
              <a:rPr lang="en-US" sz="1600" dirty="0"/>
              <a:t> </a:t>
            </a:r>
            <a:r>
              <a:rPr lang="en-US" sz="1600" dirty="0" err="1"/>
              <a:t>nước</a:t>
            </a:r>
            <a:r>
              <a:rPr lang="en-US" sz="1600" dirty="0"/>
              <a:t> SR04T</a:t>
            </a:r>
          </a:p>
          <a:p>
            <a:pPr marL="0" indent="0">
              <a:buNone/>
            </a:pPr>
            <a:r>
              <a:rPr lang="en-US" sz="1600" dirty="0"/>
              <a:t>           - </a:t>
            </a:r>
            <a:r>
              <a:rPr lang="en-US" sz="1600" dirty="0" err="1"/>
              <a:t>Màn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OLED 1.3 inch SH110x</a:t>
            </a:r>
          </a:p>
          <a:p>
            <a:pPr marL="0" indent="0">
              <a:buNone/>
            </a:pPr>
            <a:r>
              <a:rPr lang="en-US" sz="1600" dirty="0" err="1"/>
              <a:t>Cắm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Module </a:t>
            </a:r>
            <a:r>
              <a:rPr lang="en-US" sz="1600" dirty="0" err="1"/>
              <a:t>tương</a:t>
            </a:r>
            <a:r>
              <a:rPr lang="en-US" sz="1600" dirty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header </a:t>
            </a:r>
            <a:r>
              <a:rPr lang="en-US" sz="1600" dirty="0" err="1"/>
              <a:t>trên</a:t>
            </a:r>
            <a:r>
              <a:rPr lang="en-US" sz="1600" dirty="0"/>
              <a:t> Shield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89834D-B7E4-B8CF-14D3-7680ADB3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971" y="381359"/>
            <a:ext cx="3535919" cy="3180104"/>
          </a:xfrm>
          <a:prstGeom prst="rect">
            <a:avLst/>
          </a:prstGeom>
        </p:spPr>
      </p:pic>
      <p:pic>
        <p:nvPicPr>
          <p:cNvPr id="6" name="Picture 5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21344196-E31E-BFF5-4123-906A3CF2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 descr="A black circuit board with many small white buttons&#10;&#10;Description automatically generated with medium confidence">
            <a:extLst>
              <a:ext uri="{FF2B5EF4-FFF2-40B4-BE49-F238E27FC236}">
                <a16:creationId xmlns:a16="http://schemas.microsoft.com/office/drawing/2014/main" id="{7FA26119-389E-0B7C-D054-91EB6371E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073" y1="60493" x2="33073" y2="60493"/>
                        <a14:foregroundMark x1="32183" y1="57582" x2="32588" y2="64577"/>
                        <a14:backgroundMark x1="46496" y1="69672" x2="46496" y2="69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1682" y="2330185"/>
            <a:ext cx="7675106" cy="5116737"/>
          </a:xfrm>
          <a:prstGeom prst="rect">
            <a:avLst/>
          </a:prstGeom>
        </p:spPr>
      </p:pic>
      <p:pic>
        <p:nvPicPr>
          <p:cNvPr id="10" name="Picture 2" descr="NODEMCU ESP32">
            <a:extLst>
              <a:ext uri="{FF2B5EF4-FFF2-40B4-BE49-F238E27FC236}">
                <a16:creationId xmlns:a16="http://schemas.microsoft.com/office/drawing/2014/main" id="{CF16FA18-8AFB-15BA-0791-FDFF7E563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8250" r="90875">
                        <a14:foregroundMark x1="8250" y1="59250" x2="10375" y2="59625"/>
                        <a14:foregroundMark x1="90625" y1="32625" x2="90250" y2="35125"/>
                        <a14:foregroundMark x1="90875" y1="32250" x2="90875" y2="3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431" y="3342564"/>
            <a:ext cx="3343283" cy="334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mall blue and black electronic device&#10;&#10;Description automatically generated">
            <a:extLst>
              <a:ext uri="{FF2B5EF4-FFF2-40B4-BE49-F238E27FC236}">
                <a16:creationId xmlns:a16="http://schemas.microsoft.com/office/drawing/2014/main" id="{25E7EF25-08CC-42FA-E747-D653283F59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14" y="2669505"/>
            <a:ext cx="3625156" cy="362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65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3410-1456-A025-31CC-32329550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1.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cứng</a:t>
            </a:r>
            <a:br>
              <a:rPr lang="en-US" sz="3600" dirty="0"/>
            </a:br>
            <a:r>
              <a:rPr lang="en-US" sz="2400" dirty="0">
                <a:solidFill>
                  <a:schemeClr val="accent1"/>
                </a:solidFill>
              </a:rPr>
              <a:t>  </a:t>
            </a:r>
            <a:r>
              <a:rPr lang="en-US" sz="1600" dirty="0">
                <a:solidFill>
                  <a:schemeClr val="accent1"/>
                </a:solidFill>
              </a:rPr>
              <a:t> ESP32 IOT Shield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8C669D-DBA4-FC5C-7A21-59F0C8E99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13" b="92385" l="6003" r="92094">
                        <a14:foregroundMark x1="24744" y1="19639" x2="28404" y2="33667"/>
                        <a14:foregroundMark x1="28404" y1="33667" x2="46852" y2="36273"/>
                        <a14:foregroundMark x1="46852" y1="36273" x2="45242" y2="51102"/>
                        <a14:foregroundMark x1="58712" y1="61723" x2="56223" y2="47495"/>
                        <a14:foregroundMark x1="56223" y1="47495" x2="61786" y2="36072"/>
                        <a14:foregroundMark x1="61786" y1="36072" x2="55344" y2="42084"/>
                        <a14:foregroundMark x1="8346" y1="9619" x2="17277" y2="9218"/>
                        <a14:foregroundMark x1="17277" y1="9218" x2="60615" y2="9218"/>
                        <a14:foregroundMark x1="58712" y1="7816" x2="82870" y2="10421"/>
                        <a14:foregroundMark x1="82870" y1="10421" x2="89751" y2="42084"/>
                        <a14:foregroundMark x1="89751" y1="42084" x2="88141" y2="80561"/>
                        <a14:foregroundMark x1="88141" y1="80561" x2="81406" y2="89780"/>
                        <a14:foregroundMark x1="81406" y1="89780" x2="16398" y2="85772"/>
                        <a14:foregroundMark x1="16398" y1="85772" x2="10395" y2="75351"/>
                        <a14:foregroundMark x1="10395" y1="75351" x2="9224" y2="11623"/>
                        <a14:foregroundMark x1="9224" y1="11623" x2="7906" y2="30461"/>
                        <a14:foregroundMark x1="7906" y1="30461" x2="15227" y2="46894"/>
                        <a14:foregroundMark x1="15227" y1="46894" x2="43924" y2="63928"/>
                        <a14:foregroundMark x1="43924" y1="63928" x2="50659" y2="72144"/>
                        <a14:foregroundMark x1="50659" y1="72144" x2="65007" y2="79960"/>
                        <a14:foregroundMark x1="65007" y1="79960" x2="63543" y2="53707"/>
                        <a14:foregroundMark x1="63543" y1="53707" x2="49488" y2="47695"/>
                        <a14:foregroundMark x1="49488" y1="47695" x2="39678" y2="49499"/>
                        <a14:foregroundMark x1="39678" y1="49499" x2="66325" y2="43487"/>
                        <a14:foregroundMark x1="66325" y1="43487" x2="81113" y2="33267"/>
                        <a14:foregroundMark x1="81113" y1="33267" x2="80527" y2="67735"/>
                        <a14:foregroundMark x1="80527" y1="67735" x2="73353" y2="77756"/>
                        <a14:foregroundMark x1="73353" y1="77756" x2="68960" y2="75952"/>
                        <a14:foregroundMark x1="91508" y1="27455" x2="90190" y2="90180"/>
                        <a14:foregroundMark x1="90190" y1="90180" x2="61640" y2="91583"/>
                        <a14:foregroundMark x1="61640" y1="91583" x2="17570" y2="89178"/>
                        <a14:foregroundMark x1="17570" y1="89178" x2="10102" y2="83968"/>
                        <a14:foregroundMark x1="8785" y1="57515" x2="6442" y2="89780"/>
                        <a14:foregroundMark x1="6442" y1="89780" x2="12445" y2="86373"/>
                        <a14:foregroundMark x1="22694" y1="80160" x2="22840" y2="80361"/>
                        <a14:foregroundMark x1="8199" y1="66733" x2="6881" y2="50301"/>
                        <a14:foregroundMark x1="6442" y1="73948" x2="6442" y2="75551"/>
                        <a14:foregroundMark x1="7467" y1="10421" x2="7174" y2="49299"/>
                        <a14:foregroundMark x1="7028" y1="17635" x2="6735" y2="22044"/>
                        <a14:foregroundMark x1="7760" y1="9619" x2="8638" y2="8617"/>
                        <a14:foregroundMark x1="11567" y1="6613" x2="8346" y2="10220"/>
                        <a14:foregroundMark x1="86823" y1="9218" x2="90776" y2="15230"/>
                        <a14:foregroundMark x1="88287" y1="7415" x2="91654" y2="18437"/>
                        <a14:foregroundMark x1="89605" y1="9218" x2="90922" y2="22445"/>
                        <a14:foregroundMark x1="91215" y1="9820" x2="91801" y2="16834"/>
                        <a14:foregroundMark x1="92094" y1="26253" x2="92094" y2="71343"/>
                        <a14:foregroundMark x1="87116" y1="63928" x2="87701" y2="63527"/>
                        <a14:foregroundMark x1="86676" y1="64930" x2="84773" y2="70541"/>
                        <a14:foregroundMark x1="86823" y1="92585" x2="91947" y2="87174"/>
                        <a14:foregroundMark x1="6003" y1="84369" x2="6003" y2="857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940" y="2066521"/>
            <a:ext cx="4608181" cy="336673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4A9416-DE34-7D53-4904-8081A33A8895}"/>
              </a:ext>
            </a:extLst>
          </p:cNvPr>
          <p:cNvSpPr txBox="1"/>
          <p:nvPr/>
        </p:nvSpPr>
        <p:spPr>
          <a:xfrm>
            <a:off x="2567031" y="5624427"/>
            <a:ext cx="11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trước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1D06C-B3B3-CB5A-E681-7CD8E53A7AE2}"/>
              </a:ext>
            </a:extLst>
          </p:cNvPr>
          <p:cNvSpPr txBox="1"/>
          <p:nvPr/>
        </p:nvSpPr>
        <p:spPr>
          <a:xfrm>
            <a:off x="7943757" y="5624427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sau</a:t>
            </a:r>
            <a:endParaRPr lang="en-US" dirty="0"/>
          </a:p>
        </p:txBody>
      </p:sp>
      <p:pic>
        <p:nvPicPr>
          <p:cNvPr id="3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3DA2E14E-479C-F297-C38A-CF46F7385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D3FEF-0679-F37D-F21B-DF1415D23B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36" b="92949" l="9646" r="91819">
                        <a14:foregroundMark x1="10134" y1="14103" x2="13675" y2="63462"/>
                        <a14:foregroundMark x1="13675" y1="63462" x2="11600" y2="84135"/>
                        <a14:foregroundMark x1="13431" y1="15385" x2="83028" y2="16026"/>
                        <a14:foregroundMark x1="88278" y1="17788" x2="90110" y2="81731"/>
                        <a14:foregroundMark x1="90110" y1="81731" x2="87790" y2="90545"/>
                        <a14:foregroundMark x1="87790" y1="90545" x2="11111" y2="89583"/>
                        <a14:foregroundMark x1="53602" y1="91667" x2="74725" y2="92949"/>
                        <a14:foregroundMark x1="90232" y1="90224" x2="90720" y2="92147"/>
                        <a14:foregroundMark x1="89621" y1="14904" x2="91819" y2="33173"/>
                        <a14:foregroundMark x1="91819" y1="33173" x2="91819" y2="37340"/>
                        <a14:foregroundMark x1="91697" y1="40385" x2="91697" y2="58173"/>
                        <a14:foregroundMark x1="9646" y1="92147" x2="20391" y2="876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1221" y="1823676"/>
            <a:ext cx="4737579" cy="360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9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3410-1456-A025-31CC-32329550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1.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cứng</a:t>
            </a:r>
            <a:br>
              <a:rPr lang="en-US" sz="3600" dirty="0"/>
            </a:br>
            <a:r>
              <a:rPr lang="en-US" sz="2400" dirty="0"/>
              <a:t>  </a:t>
            </a:r>
            <a:r>
              <a:rPr lang="en-US" sz="1600" dirty="0"/>
              <a:t> ESP32 IOT Shield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4A9416-DE34-7D53-4904-8081A33A8895}"/>
              </a:ext>
            </a:extLst>
          </p:cNvPr>
          <p:cNvSpPr txBox="1"/>
          <p:nvPr/>
        </p:nvSpPr>
        <p:spPr>
          <a:xfrm>
            <a:off x="2567031" y="5624427"/>
            <a:ext cx="11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trước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1D06C-B3B3-CB5A-E681-7CD8E53A7AE2}"/>
              </a:ext>
            </a:extLst>
          </p:cNvPr>
          <p:cNvSpPr txBox="1"/>
          <p:nvPr/>
        </p:nvSpPr>
        <p:spPr>
          <a:xfrm>
            <a:off x="7943757" y="5624427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sau</a:t>
            </a:r>
            <a:endParaRPr lang="en-US" dirty="0"/>
          </a:p>
        </p:txBody>
      </p:sp>
      <p:pic>
        <p:nvPicPr>
          <p:cNvPr id="3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81BAC51A-FE17-6A9F-7716-A44E9EF5F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black circuit board with many small white buttons&#10;&#10;Description automatically generated with medium confidence">
            <a:extLst>
              <a:ext uri="{FF2B5EF4-FFF2-40B4-BE49-F238E27FC236}">
                <a16:creationId xmlns:a16="http://schemas.microsoft.com/office/drawing/2014/main" id="{3D65907E-916F-1A33-2602-FD8998ACED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5" t="23052" r="27634" b="24044"/>
          <a:stretch/>
        </p:blipFill>
        <p:spPr>
          <a:xfrm>
            <a:off x="838200" y="1690688"/>
            <a:ext cx="5257800" cy="3933739"/>
          </a:xfrm>
          <a:prstGeom prst="rect">
            <a:avLst/>
          </a:prstGeom>
        </p:spPr>
      </p:pic>
      <p:pic>
        <p:nvPicPr>
          <p:cNvPr id="16" name="Picture 15" descr="A black circuit board with white text&#10;&#10;Description automatically generated">
            <a:extLst>
              <a:ext uri="{FF2B5EF4-FFF2-40B4-BE49-F238E27FC236}">
                <a16:creationId xmlns:a16="http://schemas.microsoft.com/office/drawing/2014/main" id="{BC4CE753-716A-7365-F42A-20AA0D11AA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4" t="20317" r="29965" b="23373"/>
          <a:stretch/>
        </p:blipFill>
        <p:spPr>
          <a:xfrm>
            <a:off x="6096000" y="1690688"/>
            <a:ext cx="5355848" cy="39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18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3410-1456-A025-31CC-32329550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1.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cứng</a:t>
            </a:r>
            <a:br>
              <a:rPr lang="en-US" sz="3600" dirty="0"/>
            </a:br>
            <a:r>
              <a:rPr lang="en-US" sz="1800" dirty="0">
                <a:latin typeface="+mn-lt"/>
              </a:rPr>
              <a:t>   </a:t>
            </a:r>
            <a:r>
              <a:rPr lang="en-US" sz="1800" dirty="0" err="1">
                <a:latin typeface="+mn-lt"/>
              </a:rPr>
              <a:t>Sơ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đồ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kết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nối</a:t>
            </a:r>
            <a:endParaRPr lang="en-US" sz="1800" dirty="0">
              <a:latin typeface="+mn-lt"/>
            </a:endParaRPr>
          </a:p>
        </p:txBody>
      </p:sp>
      <p:pic>
        <p:nvPicPr>
          <p:cNvPr id="3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81BAC51A-FE17-6A9F-7716-A44E9EF5F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6DB672-D6BC-9DD5-889E-C0BDB8F70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5753" y1="71106" x2="56698" y2="73209"/>
                        <a14:backgroundMark x1="56698" y1="73209" x2="62980" y2="73014"/>
                        <a14:backgroundMark x1="62409" y1="72819" x2="53115" y2="76830"/>
                        <a14:backgroundMark x1="63551" y1="73014" x2="55919" y2="74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737" y="-535447"/>
            <a:ext cx="5753789" cy="7671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82192C-3329-496C-9AD5-6DF40BD238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542" b="11458"/>
          <a:stretch/>
        </p:blipFill>
        <p:spPr>
          <a:xfrm>
            <a:off x="5453063" y="739087"/>
            <a:ext cx="5753788" cy="57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72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BD4B-0ADC-911D-ADA6-F7D814515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b="1" dirty="0"/>
              <a:t>2 </a:t>
            </a:r>
            <a:r>
              <a:rPr lang="en-US" sz="2200" b="1" dirty="0" err="1"/>
              <a:t>Hướng</a:t>
            </a:r>
            <a:r>
              <a:rPr lang="en-US" sz="2200" b="1" dirty="0"/>
              <a:t> </a:t>
            </a:r>
            <a:r>
              <a:rPr lang="en-US" sz="2200" b="1" dirty="0" err="1"/>
              <a:t>dẫn</a:t>
            </a:r>
            <a:r>
              <a:rPr lang="en-US" sz="2200" b="1" dirty="0"/>
              <a:t> </a:t>
            </a:r>
            <a:r>
              <a:rPr lang="en-US" sz="2200" b="1" dirty="0" err="1"/>
              <a:t>cài</a:t>
            </a:r>
            <a:r>
              <a:rPr lang="en-US" sz="2200" b="1" dirty="0"/>
              <a:t> </a:t>
            </a:r>
            <a:r>
              <a:rPr lang="en-US" sz="2200" b="1" dirty="0" err="1"/>
              <a:t>đặt</a:t>
            </a:r>
            <a:r>
              <a:rPr lang="en-US" sz="2200" b="1" dirty="0"/>
              <a:t> BLYNK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59E2CD-42A7-D1AD-A71A-7B0DBE3E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5147"/>
            <a:ext cx="10515600" cy="421517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ABFCBD0-8BCC-020D-FA71-D4BE2A42D994}"/>
                  </a:ext>
                </a:extLst>
              </p14:cNvPr>
              <p14:cNvContentPartPr/>
              <p14:nvPr/>
            </p14:nvContentPartPr>
            <p14:xfrm>
              <a:off x="1056640" y="2365121"/>
              <a:ext cx="1118520" cy="25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ABFCBD0-8BCC-020D-FA71-D4BE2A42D9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9000" y="2347481"/>
                <a:ext cx="11541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B4E361C-80C4-860A-08C7-B9A2C9D737FE}"/>
                  </a:ext>
                </a:extLst>
              </p14:cNvPr>
              <p14:cNvContentPartPr/>
              <p14:nvPr/>
            </p14:nvContentPartPr>
            <p14:xfrm>
              <a:off x="2885440" y="2767961"/>
              <a:ext cx="574200" cy="3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B4E361C-80C4-860A-08C7-B9A2C9D737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67800" y="2749961"/>
                <a:ext cx="60984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B796938-3E2D-AA52-612C-1FB5693C2AA7}"/>
              </a:ext>
            </a:extLst>
          </p:cNvPr>
          <p:cNvGrpSpPr/>
          <p:nvPr/>
        </p:nvGrpSpPr>
        <p:grpSpPr>
          <a:xfrm>
            <a:off x="9445720" y="5880161"/>
            <a:ext cx="564480" cy="360"/>
            <a:chOff x="9445720" y="5494267"/>
            <a:chExt cx="56448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588D0FC-CDDA-AE96-A546-6F5EE63CC26E}"/>
                    </a:ext>
                  </a:extLst>
                </p14:cNvPr>
                <p14:cNvContentPartPr/>
                <p14:nvPr/>
              </p14:nvContentPartPr>
              <p14:xfrm>
                <a:off x="9605200" y="5494267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588D0FC-CDDA-AE96-A546-6F5EE63CC26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87200" y="547662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D7EA88B-F5D8-E89C-FCBB-BC44DE855893}"/>
                    </a:ext>
                  </a:extLst>
                </p14:cNvPr>
                <p14:cNvContentPartPr/>
                <p14:nvPr/>
              </p14:nvContentPartPr>
              <p14:xfrm>
                <a:off x="9445720" y="5494267"/>
                <a:ext cx="56448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D7EA88B-F5D8-E89C-FCBB-BC44DE85589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27720" y="5476627"/>
                  <a:ext cx="60012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A18150A-E1BE-3F1A-AFF0-161BF6D04552}"/>
              </a:ext>
            </a:extLst>
          </p:cNvPr>
          <p:cNvSpPr txBox="1"/>
          <p:nvPr/>
        </p:nvSpPr>
        <p:spPr>
          <a:xfrm>
            <a:off x="1056640" y="1247538"/>
            <a:ext cx="281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2.0 </a:t>
            </a:r>
            <a:r>
              <a:rPr lang="en-US" b="1" dirty="0" err="1"/>
              <a:t>Tạo</a:t>
            </a:r>
            <a:r>
              <a:rPr lang="en-US" b="1" dirty="0"/>
              <a:t> Template</a:t>
            </a:r>
          </a:p>
        </p:txBody>
      </p:sp>
      <p:pic>
        <p:nvPicPr>
          <p:cNvPr id="3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85B7F4CF-9717-AA7E-C78A-B0F36EF6D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770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BD4B-0ADC-911D-ADA6-F7D814515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b="1" dirty="0"/>
              <a:t>2 </a:t>
            </a:r>
            <a:r>
              <a:rPr lang="en-US" sz="2200" b="1" dirty="0" err="1"/>
              <a:t>Hướng</a:t>
            </a:r>
            <a:r>
              <a:rPr lang="en-US" sz="2200" b="1" dirty="0"/>
              <a:t> </a:t>
            </a:r>
            <a:r>
              <a:rPr lang="en-US" sz="2200" b="1" dirty="0" err="1"/>
              <a:t>dẫn</a:t>
            </a:r>
            <a:r>
              <a:rPr lang="en-US" sz="2200" b="1" dirty="0"/>
              <a:t> </a:t>
            </a:r>
            <a:r>
              <a:rPr lang="en-US" sz="2200" b="1" dirty="0" err="1"/>
              <a:t>cài</a:t>
            </a:r>
            <a:r>
              <a:rPr lang="en-US" sz="2200" b="1" dirty="0"/>
              <a:t> </a:t>
            </a:r>
            <a:r>
              <a:rPr lang="en-US" sz="2200" b="1" dirty="0" err="1"/>
              <a:t>đặt</a:t>
            </a:r>
            <a:r>
              <a:rPr lang="en-US" sz="2200" b="1" dirty="0"/>
              <a:t> BLYNK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18150A-E1BE-3F1A-AFF0-161BF6D04552}"/>
              </a:ext>
            </a:extLst>
          </p:cNvPr>
          <p:cNvSpPr txBox="1"/>
          <p:nvPr/>
        </p:nvSpPr>
        <p:spPr>
          <a:xfrm>
            <a:off x="1056640" y="1247538"/>
            <a:ext cx="281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2.0 </a:t>
            </a:r>
            <a:r>
              <a:rPr lang="en-US" b="1" dirty="0" err="1"/>
              <a:t>Tạo</a:t>
            </a:r>
            <a:r>
              <a:rPr lang="en-US" b="1" dirty="0"/>
              <a:t>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94FD9-6205-B358-2180-210EFD8BD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990" y="1844675"/>
            <a:ext cx="6753225" cy="464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7E360-33F2-52D5-A3D2-5C041FAF6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508" y="2806084"/>
            <a:ext cx="1609725" cy="238125"/>
          </a:xfrm>
          <a:prstGeom prst="rect">
            <a:avLst/>
          </a:prstGeom>
        </p:spPr>
      </p:pic>
      <p:pic>
        <p:nvPicPr>
          <p:cNvPr id="3" name="Picture 2" descr="Linh Kiện Điện Tử, Module, Công Cụ, Kit phát triển, Cảm biến,Sản phẩm công  nghệ">
            <a:extLst>
              <a:ext uri="{FF2B5EF4-FFF2-40B4-BE49-F238E27FC236}">
                <a16:creationId xmlns:a16="http://schemas.microsoft.com/office/drawing/2014/main" id="{024F2FB2-860B-6593-9354-5790E033D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78" y="0"/>
            <a:ext cx="237502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393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4346</TotalTime>
  <Words>887</Words>
  <Application>Microsoft Office PowerPoint</Application>
  <PresentationFormat>Widescreen</PresentationFormat>
  <Paragraphs>107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 Trạm Giám Sát Ngập Lụt Flood Detection System </vt:lpstr>
      <vt:lpstr>Mục lục</vt:lpstr>
      <vt:lpstr>1. Phần cứng   1.1 Sơ đồ nguyên lý</vt:lpstr>
      <vt:lpstr>1. Phần cứng   1.2 Các linh kiện cần thiết</vt:lpstr>
      <vt:lpstr>1. Phần cứng    ESP32 IOT Shield</vt:lpstr>
      <vt:lpstr>1. Phần cứng    ESP32 IOT Shield</vt:lpstr>
      <vt:lpstr>1. Phần cứng    Sơ đồ kết nối</vt:lpstr>
      <vt:lpstr>2 Hướng dẫn cài đặt BLYNK</vt:lpstr>
      <vt:lpstr>2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2. Hướng dẫn cài đặt BLYNK</vt:lpstr>
      <vt:lpstr>3. Thiết lập BLYNK trên điện thoại </vt:lpstr>
      <vt:lpstr>3. Thiết lập BLYNK trên điện thoại </vt:lpstr>
      <vt:lpstr>3. Thiết lập BLYNK trên điện thoại </vt:lpstr>
      <vt:lpstr>3. Thiết lập BLYNK trên điện thoại </vt:lpstr>
      <vt:lpstr>3. Thiết lập BLYNK trên điện thoại </vt:lpstr>
      <vt:lpstr>4.  Các chức năng cơ bản của nút nhấn SET, UP, DOWN</vt:lpstr>
      <vt:lpstr>4.  Các chức năng cơ bản của nút nhấn SET, UP, DOWN</vt:lpstr>
      <vt:lpstr>4.  Các chức năng cơ bản của nút nhấn SET, UP, DOWN</vt:lpstr>
      <vt:lpstr>4.  Các chức năng cơ bản của nút nhấn SET, UP, DOWN</vt:lpstr>
      <vt:lpstr>BANLINHKIEN chúc các bạn thành công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BLKLab_Huong_Dan_Tram_Giam_Sat_Ngap_Lut_Flood_Detection_System</dc:title>
  <dc:creator>2051215264@e.tlu.edu.vn</dc:creator>
  <cp:lastModifiedBy>Do The Duong</cp:lastModifiedBy>
  <cp:revision>23</cp:revision>
  <dcterms:created xsi:type="dcterms:W3CDTF">2024-06-03T07:54:23Z</dcterms:created>
  <dcterms:modified xsi:type="dcterms:W3CDTF">2024-06-18T01:57:30Z</dcterms:modified>
</cp:coreProperties>
</file>